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9" r:id="rId2"/>
    <p:sldId id="25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85" r:id="rId21"/>
    <p:sldId id="288" r:id="rId22"/>
    <p:sldId id="289" r:id="rId23"/>
    <p:sldId id="290" r:id="rId24"/>
    <p:sldId id="320" r:id="rId25"/>
    <p:sldId id="299" r:id="rId26"/>
    <p:sldId id="310" r:id="rId27"/>
    <p:sldId id="311" r:id="rId28"/>
    <p:sldId id="312" r:id="rId29"/>
    <p:sldId id="313" r:id="rId30"/>
    <p:sldId id="314" r:id="rId31"/>
    <p:sldId id="318" r:id="rId3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47" autoAdjust="0"/>
  </p:normalViewPr>
  <p:slideViewPr>
    <p:cSldViewPr>
      <p:cViewPr>
        <p:scale>
          <a:sx n="47" d="100"/>
          <a:sy n="47" d="100"/>
        </p:scale>
        <p:origin x="-1596" y="-58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4901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6687"/>
            <a:ext cx="12192000" cy="6691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07767" y="2331186"/>
            <a:ext cx="6776465" cy="1769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6687"/>
            <a:ext cx="12192000" cy="6691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6687"/>
            <a:ext cx="12192000" cy="6691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8119" y="1820036"/>
            <a:ext cx="4210685" cy="396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1">
                <a:solidFill>
                  <a:srgbClr val="006FC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789" y="826719"/>
            <a:ext cx="40538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8665" y="1679803"/>
            <a:ext cx="11094669" cy="398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3171" y="6464909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00"/>
            <a:ext cx="11582400" cy="2819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en-US" sz="6000" b="1" i="1" dirty="0" smtClean="0">
                <a:solidFill>
                  <a:srgbClr val="FF0000"/>
                </a:solidFill>
                <a:latin typeface="Segoe UI"/>
              </a:rPr>
              <a:t>GIỚI THIỆU BỘ SÁCH</a:t>
            </a:r>
          </a:p>
          <a:p>
            <a:pPr indent="0" algn="ctr"/>
            <a:r>
              <a:rPr lang="en-US" sz="6000" b="1" i="1" dirty="0" smtClean="0">
                <a:solidFill>
                  <a:srgbClr val="FF0000"/>
                </a:solidFill>
                <a:latin typeface="Segoe UI"/>
              </a:rPr>
              <a:t> </a:t>
            </a:r>
            <a:r>
              <a:rPr lang="vi-VN" sz="6000" b="1" i="1" dirty="0" smtClean="0">
                <a:solidFill>
                  <a:srgbClr val="FF0000"/>
                </a:solidFill>
                <a:latin typeface="Segoe UI"/>
              </a:rPr>
              <a:t>TỰ NHIÊN VÀ XÃ HỘI</a:t>
            </a:r>
            <a:r>
              <a:rPr lang="en-US" sz="6000" b="1" i="1" dirty="0" smtClean="0">
                <a:solidFill>
                  <a:srgbClr val="FF0000"/>
                </a:solidFill>
                <a:latin typeface="Segoe UI"/>
              </a:rPr>
              <a:t> LỚP </a:t>
            </a:r>
            <a:r>
              <a:rPr lang="en-US" sz="6000" b="1" i="1" dirty="0" smtClean="0">
                <a:solidFill>
                  <a:srgbClr val="FF0000"/>
                </a:solidFill>
                <a:latin typeface="Segoe UI"/>
              </a:rPr>
              <a:t>2</a:t>
            </a:r>
            <a:endParaRPr lang="en-US" sz="4400" b="1" i="1" dirty="0" smtClean="0">
              <a:solidFill>
                <a:srgbClr val="C00000"/>
              </a:solidFill>
              <a:latin typeface="Segoe UI"/>
            </a:endParaRPr>
          </a:p>
          <a:p>
            <a:pPr indent="0" algn="ctr"/>
            <a:r>
              <a:rPr lang="en-US" sz="4400" b="1" i="1" dirty="0" smtClean="0">
                <a:latin typeface="Segoe UI"/>
              </a:rPr>
              <a:t>(BIÊN SOẠN THEO CTGDPT 2018)</a:t>
            </a:r>
            <a:endParaRPr lang="vi" sz="4400" b="1" i="1" dirty="0">
              <a:latin typeface="Segoe UI"/>
            </a:endParaRPr>
          </a:p>
        </p:txBody>
      </p:sp>
      <p:sp>
        <p:nvSpPr>
          <p:cNvPr id="4" name="object 7"/>
          <p:cNvSpPr txBox="1"/>
          <p:nvPr/>
        </p:nvSpPr>
        <p:spPr>
          <a:xfrm>
            <a:off x="1600200" y="76200"/>
            <a:ext cx="8991600" cy="1371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4195"/>
              </a:lnSpc>
              <a:spcBef>
                <a:spcPts val="209"/>
              </a:spcBef>
            </a:pPr>
            <a:r>
              <a:rPr lang="en-US" sz="4000" b="1" dirty="0" smtClean="0">
                <a:solidFill>
                  <a:srgbClr val="4966AC"/>
                </a:solidFill>
                <a:latin typeface="Times New Roman" pitchFamily="18" charset="0"/>
                <a:cs typeface="Times New Roman" pitchFamily="18" charset="0"/>
              </a:rPr>
              <a:t>UBND HUYỆN BÌNH CHÁNH</a:t>
            </a:r>
            <a:endParaRPr lang="en-US" sz="4000" b="1" spc="0" dirty="0" smtClean="0">
              <a:solidFill>
                <a:srgbClr val="4966AC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ts val="4195"/>
              </a:lnSpc>
              <a:spcBef>
                <a:spcPts val="209"/>
              </a:spcBef>
            </a:pPr>
            <a:r>
              <a:rPr lang="en-US" sz="4000" b="1" spc="0" dirty="0" smtClean="0">
                <a:solidFill>
                  <a:srgbClr val="4966AC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4000" b="1" spc="0" dirty="0" smtClean="0">
                <a:solidFill>
                  <a:srgbClr val="4966AC"/>
                </a:solidFill>
                <a:latin typeface="Times New Roman" pitchFamily="18" charset="0"/>
                <a:cs typeface="Times New Roman" pitchFamily="18" charset="0"/>
              </a:rPr>
              <a:t>TIỂU HỌC VÕ VĂN VÂN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4267200"/>
            <a:ext cx="10591800" cy="90629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en-US" sz="4000" b="1" spc="-150" dirty="0" smtClean="0">
                <a:solidFill>
                  <a:srgbClr val="0070C0"/>
                </a:solidFill>
                <a:latin typeface="Segoe UI"/>
              </a:rPr>
              <a:t>   </a:t>
            </a:r>
            <a:r>
              <a:rPr lang="en-US" sz="4800" b="1" spc="-150" dirty="0" smtClean="0">
                <a:solidFill>
                  <a:srgbClr val="0070C0"/>
                </a:solidFill>
                <a:latin typeface="Segoe UI"/>
              </a:rPr>
              <a:t>BỘ SÁCH: </a:t>
            </a:r>
            <a:r>
              <a:rPr lang="vi" sz="4800" b="1" spc="-150" dirty="0" smtClean="0">
                <a:solidFill>
                  <a:srgbClr val="0070C0"/>
                </a:solidFill>
                <a:latin typeface="Segoe UI"/>
              </a:rPr>
              <a:t>CH</a:t>
            </a:r>
            <a:r>
              <a:rPr lang="en-US" sz="4800" b="1" spc="-150" dirty="0" smtClean="0">
                <a:solidFill>
                  <a:srgbClr val="0070C0"/>
                </a:solidFill>
                <a:latin typeface="Segoe UI"/>
              </a:rPr>
              <a:t>Â</a:t>
            </a:r>
            <a:r>
              <a:rPr lang="vi" sz="4800" b="1" spc="-150" dirty="0" smtClean="0">
                <a:solidFill>
                  <a:srgbClr val="0070C0"/>
                </a:solidFill>
                <a:latin typeface="Segoe UI"/>
              </a:rPr>
              <a:t>N TR</a:t>
            </a:r>
            <a:r>
              <a:rPr lang="en-US" sz="4800" b="1" spc="-150" dirty="0" smtClean="0">
                <a:solidFill>
                  <a:srgbClr val="0070C0"/>
                </a:solidFill>
                <a:latin typeface="Segoe UI"/>
              </a:rPr>
              <a:t>Ờ</a:t>
            </a:r>
            <a:r>
              <a:rPr lang="vi" sz="4800" b="1" spc="-150" dirty="0" smtClean="0">
                <a:solidFill>
                  <a:srgbClr val="0070C0"/>
                </a:solidFill>
                <a:latin typeface="Segoe UI"/>
              </a:rPr>
              <a:t>I S</a:t>
            </a:r>
            <a:r>
              <a:rPr lang="en-US" sz="4800" b="1" spc="-150" dirty="0" smtClean="0">
                <a:solidFill>
                  <a:srgbClr val="0070C0"/>
                </a:solidFill>
                <a:latin typeface="Segoe UI"/>
              </a:rPr>
              <a:t>Á</a:t>
            </a:r>
            <a:r>
              <a:rPr lang="vi" sz="4800" b="1" spc="-150" dirty="0" smtClean="0">
                <a:solidFill>
                  <a:srgbClr val="0070C0"/>
                </a:solidFill>
                <a:latin typeface="Segoe UI"/>
              </a:rPr>
              <a:t>NG T</a:t>
            </a:r>
            <a:r>
              <a:rPr lang="en-US" sz="4800" b="1" spc="-150" dirty="0" smtClean="0">
                <a:solidFill>
                  <a:srgbClr val="0070C0"/>
                </a:solidFill>
                <a:latin typeface="Segoe UI"/>
              </a:rPr>
              <a:t>Ạ</a:t>
            </a:r>
            <a:r>
              <a:rPr lang="vi" sz="4800" b="1" spc="-150" dirty="0" smtClean="0">
                <a:solidFill>
                  <a:srgbClr val="0070C0"/>
                </a:solidFill>
                <a:latin typeface="Segoe UI"/>
              </a:rPr>
              <a:t>O</a:t>
            </a:r>
            <a:endParaRPr lang="vi" sz="4800" b="1" spc="-150" dirty="0">
              <a:solidFill>
                <a:srgbClr val="0070C0"/>
              </a:solidFill>
              <a:latin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5568082"/>
            <a:ext cx="10515600" cy="98511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en-US" sz="4000" b="1" i="1" dirty="0" smtClean="0">
                <a:latin typeface="Segoe UI"/>
              </a:rPr>
              <a:t>BÁO CÁO VIÊN: </a:t>
            </a:r>
            <a:r>
              <a:rPr lang="en-US" sz="4000" b="1" i="1" dirty="0" smtClean="0">
                <a:solidFill>
                  <a:srgbClr val="FF0000"/>
                </a:solidFill>
                <a:latin typeface="Segoe UI"/>
              </a:rPr>
              <a:t>NGUYỄN THỊ THUYẾT</a:t>
            </a:r>
            <a:endParaRPr lang="vi" sz="4000" b="1" i="1" dirty="0">
              <a:solidFill>
                <a:srgbClr val="FF0000"/>
              </a:solidFill>
              <a:latin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8389" y="0"/>
            <a:ext cx="371541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80" dirty="0">
                <a:solidFill>
                  <a:srgbClr val="FF0000"/>
                </a:solidFill>
                <a:latin typeface="+mj-lt"/>
              </a:rPr>
              <a:t>CẤU </a:t>
            </a:r>
            <a:r>
              <a:rPr lang="vi-VN" sz="4800" spc="-4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4800" spc="-490" dirty="0" smtClean="0">
                <a:solidFill>
                  <a:srgbClr val="FF0000"/>
                </a:solidFill>
                <a:latin typeface="+mj-lt"/>
              </a:rPr>
              <a:t>TRÚC</a:t>
            </a:r>
            <a:r>
              <a:rPr sz="4800" spc="-475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spc="-475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4800" spc="-565" dirty="0" smtClean="0">
                <a:solidFill>
                  <a:srgbClr val="FF0000"/>
                </a:solidFill>
                <a:latin typeface="+mj-lt"/>
              </a:rPr>
              <a:t>SÁCH</a:t>
            </a:r>
            <a:endParaRPr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88571" y="642680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874594"/>
            <a:ext cx="12191999" cy="5656354"/>
            <a:chOff x="335103" y="1690751"/>
            <a:chExt cx="11037746" cy="4032724"/>
          </a:xfrm>
        </p:grpSpPr>
        <p:sp>
          <p:nvSpPr>
            <p:cNvPr id="6" name="object 6"/>
            <p:cNvSpPr/>
            <p:nvPr/>
          </p:nvSpPr>
          <p:spPr>
            <a:xfrm>
              <a:off x="335103" y="1690751"/>
              <a:ext cx="2828423" cy="29401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06754" y="2763191"/>
              <a:ext cx="3371870" cy="29602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68484" y="1690752"/>
              <a:ext cx="3104365" cy="40327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276600" y="787467"/>
            <a:ext cx="1600200" cy="1286890"/>
          </a:xfrm>
          <a:prstGeom prst="rect">
            <a:avLst/>
          </a:prstGeom>
          <a:ln w="9525">
            <a:solidFill>
              <a:srgbClr val="6F2F9F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234"/>
              </a:spcBef>
            </a:pPr>
            <a:r>
              <a:rPr sz="4000" b="1" spc="-220" dirty="0" err="1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4000" b="1" spc="-220" dirty="0" smtClean="0">
              <a:solidFill>
                <a:srgbClr val="010005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" algn="ctr">
              <a:lnSpc>
                <a:spcPct val="100000"/>
              </a:lnSpc>
              <a:spcBef>
                <a:spcPts val="234"/>
              </a:spcBef>
            </a:pPr>
            <a:r>
              <a:rPr sz="4000" b="1" spc="-220" dirty="0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1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sz="4000" b="1" spc="-2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0" y="685800"/>
            <a:ext cx="3429000" cy="1261243"/>
          </a:xfrm>
          <a:prstGeom prst="rect">
            <a:avLst/>
          </a:prstGeom>
          <a:ln w="9525">
            <a:solidFill>
              <a:srgbClr val="6F2F9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35"/>
              </a:spcBef>
            </a:pPr>
            <a:r>
              <a:rPr sz="4000" b="1" spc="-14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sz="4000" b="1" spc="-14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ảnh </a:t>
            </a:r>
            <a:r>
              <a:rPr sz="4000" b="1" spc="-75" dirty="0" err="1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sz="4000" b="1" spc="-7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114" dirty="0" err="1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185" dirty="0" err="1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sz="4000" b="1" spc="-185" dirty="0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1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sz="4000" b="1" spc="-5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5029200"/>
            <a:ext cx="4076700" cy="1877437"/>
          </a:xfrm>
          <a:prstGeom prst="rect">
            <a:avLst/>
          </a:prstGeom>
          <a:ln w="9525">
            <a:solidFill>
              <a:srgbClr val="6F2F9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138430">
              <a:lnSpc>
                <a:spcPct val="100000"/>
              </a:lnSpc>
              <a:spcBef>
                <a:spcPts val="240"/>
              </a:spcBef>
            </a:pPr>
            <a:r>
              <a:rPr sz="4000" b="1" spc="-27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sz="4000" b="1" spc="-11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sz="4000" b="1" spc="-19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sz="4000" b="1" spc="-13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sz="4000" b="1" spc="-1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sz="4000" b="1" spc="-9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đề (bài  </a:t>
            </a:r>
            <a:r>
              <a:rPr sz="4000" b="1" spc="-12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sz="4000" b="1" spc="-17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sz="4000" b="1" spc="-15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sz="4000" b="1" spc="-9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sz="4000" b="1" spc="-3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204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CĐ)</a:t>
            </a:r>
            <a:endParaRPr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87179" y="1219200"/>
            <a:ext cx="5228021" cy="4884736"/>
          </a:xfrm>
          <a:custGeom>
            <a:avLst/>
            <a:gdLst/>
            <a:ahLst/>
            <a:cxnLst/>
            <a:rect l="l" t="t" r="r" b="b"/>
            <a:pathLst>
              <a:path w="5104765" h="4048760">
                <a:moveTo>
                  <a:pt x="1192149" y="37465"/>
                </a:moveTo>
                <a:lnTo>
                  <a:pt x="1185926" y="0"/>
                </a:lnTo>
                <a:lnTo>
                  <a:pt x="109550" y="181000"/>
                </a:lnTo>
                <a:lnTo>
                  <a:pt x="103251" y="143383"/>
                </a:lnTo>
                <a:lnTo>
                  <a:pt x="0" y="218694"/>
                </a:lnTo>
                <a:lnTo>
                  <a:pt x="122174" y="256159"/>
                </a:lnTo>
                <a:lnTo>
                  <a:pt x="116395" y="221742"/>
                </a:lnTo>
                <a:lnTo>
                  <a:pt x="115862" y="218579"/>
                </a:lnTo>
                <a:lnTo>
                  <a:pt x="1192149" y="37465"/>
                </a:lnTo>
                <a:close/>
              </a:path>
              <a:path w="5104765" h="4048760">
                <a:moveTo>
                  <a:pt x="2682875" y="3676269"/>
                </a:moveTo>
                <a:lnTo>
                  <a:pt x="2555748" y="3663061"/>
                </a:lnTo>
                <a:lnTo>
                  <a:pt x="2569159" y="3698710"/>
                </a:lnTo>
                <a:lnTo>
                  <a:pt x="1733169" y="4012514"/>
                </a:lnTo>
                <a:lnTo>
                  <a:pt x="1746631" y="4048175"/>
                </a:lnTo>
                <a:lnTo>
                  <a:pt x="2582583" y="3734358"/>
                </a:lnTo>
                <a:lnTo>
                  <a:pt x="2596007" y="3770007"/>
                </a:lnTo>
                <a:lnTo>
                  <a:pt x="2668270" y="3692017"/>
                </a:lnTo>
                <a:lnTo>
                  <a:pt x="2682875" y="3676269"/>
                </a:lnTo>
                <a:close/>
              </a:path>
              <a:path w="5104765" h="4048760">
                <a:moveTo>
                  <a:pt x="5104638" y="227965"/>
                </a:moveTo>
                <a:lnTo>
                  <a:pt x="5071237" y="209550"/>
                </a:lnTo>
                <a:lnTo>
                  <a:pt x="4113707" y="1943087"/>
                </a:lnTo>
                <a:lnTo>
                  <a:pt x="4080383" y="1924685"/>
                </a:lnTo>
                <a:lnTo>
                  <a:pt x="4075049" y="2052320"/>
                </a:lnTo>
                <a:lnTo>
                  <a:pt x="4180459" y="1979930"/>
                </a:lnTo>
                <a:lnTo>
                  <a:pt x="4177233" y="1978152"/>
                </a:lnTo>
                <a:lnTo>
                  <a:pt x="4146994" y="1961464"/>
                </a:lnTo>
                <a:lnTo>
                  <a:pt x="5104638" y="227965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762000"/>
            <a:ext cx="402021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425" dirty="0">
                <a:solidFill>
                  <a:srgbClr val="FF0000"/>
                </a:solidFill>
                <a:latin typeface="+mj-lt"/>
              </a:rPr>
              <a:t>CẤU </a:t>
            </a:r>
            <a:r>
              <a:rPr lang="vi-VN" sz="4000" spc="-425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4000" spc="-5" dirty="0" smtClean="0">
                <a:solidFill>
                  <a:srgbClr val="FF0000"/>
                </a:solidFill>
                <a:latin typeface="+mj-lt"/>
                <a:cs typeface="Carlito"/>
              </a:rPr>
              <a:t>TRÚC </a:t>
            </a:r>
            <a:r>
              <a:rPr sz="4000" spc="-10" dirty="0">
                <a:solidFill>
                  <a:srgbClr val="FF0000"/>
                </a:solidFill>
                <a:latin typeface="+mj-lt"/>
                <a:cs typeface="Carlito"/>
              </a:rPr>
              <a:t>BÀI</a:t>
            </a:r>
            <a:r>
              <a:rPr sz="4000" spc="-28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sz="4000" spc="-409" dirty="0">
                <a:solidFill>
                  <a:srgbClr val="FF0000"/>
                </a:solidFill>
                <a:latin typeface="+mj-lt"/>
              </a:rPr>
              <a:t>HỌC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822856"/>
            <a:ext cx="4724399" cy="373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305" marR="323850" indent="-396240">
              <a:lnSpc>
                <a:spcPct val="120000"/>
              </a:lnSpc>
              <a:spcBef>
                <a:spcPts val="100"/>
              </a:spcBef>
              <a:buFont typeface="Wingdings"/>
              <a:buChar char=""/>
              <a:tabLst>
                <a:tab pos="408940" algn="l"/>
              </a:tabLst>
            </a:pP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 tiết </a:t>
            </a:r>
            <a:r>
              <a:rPr sz="40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  trình bày </a:t>
            </a:r>
            <a:r>
              <a:rPr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sz="4000" b="1" spc="-2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8305">
              <a:lnSpc>
                <a:spcPct val="100000"/>
              </a:lnSpc>
              <a:spcBef>
                <a:spcPts val="670"/>
              </a:spcBef>
            </a:pP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 mở liền</a:t>
            </a:r>
            <a:r>
              <a:rPr sz="4000" b="1" spc="-1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  <a:endParaRPr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8305" marR="495934" indent="-396240">
              <a:lnSpc>
                <a:spcPct val="120000"/>
              </a:lnSpc>
              <a:spcBef>
                <a:spcPts val="1000"/>
              </a:spcBef>
              <a:buFont typeface="Wingdings"/>
              <a:buChar char=""/>
              <a:tabLst>
                <a:tab pos="408940" algn="l"/>
              </a:tabLst>
            </a:pPr>
            <a:r>
              <a:rPr sz="40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 </a:t>
            </a:r>
            <a:r>
              <a:rPr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 </a:t>
            </a:r>
            <a:r>
              <a:rPr sz="40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sz="40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 thống nhất.</a:t>
            </a:r>
            <a:endParaRPr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41900" y="32935"/>
            <a:ext cx="7421499" cy="6739536"/>
            <a:chOff x="4541901" y="569976"/>
            <a:chExt cx="6583680" cy="5837555"/>
          </a:xfrm>
        </p:grpSpPr>
        <p:sp>
          <p:nvSpPr>
            <p:cNvPr id="5" name="object 5"/>
            <p:cNvSpPr/>
            <p:nvPr/>
          </p:nvSpPr>
          <p:spPr>
            <a:xfrm>
              <a:off x="4541901" y="569976"/>
              <a:ext cx="2852039" cy="41683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6286" y="584581"/>
              <a:ext cx="2818638" cy="41683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68925" y="1978787"/>
              <a:ext cx="2879979" cy="44283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48904" y="1946249"/>
              <a:ext cx="2876296" cy="44246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15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1" y="804137"/>
            <a:ext cx="502919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425" dirty="0">
                <a:solidFill>
                  <a:srgbClr val="FF0000"/>
                </a:solidFill>
              </a:rPr>
              <a:t>CẤU </a:t>
            </a:r>
            <a:r>
              <a:rPr lang="vi-VN" sz="3600" spc="-425" dirty="0" smtClean="0">
                <a:solidFill>
                  <a:srgbClr val="FF0000"/>
                </a:solidFill>
              </a:rPr>
              <a:t> </a:t>
            </a:r>
            <a:r>
              <a:rPr sz="3600" spc="-5" dirty="0" smtClean="0">
                <a:solidFill>
                  <a:srgbClr val="FF0000"/>
                </a:solidFill>
                <a:latin typeface="Carlito"/>
                <a:cs typeface="Carlito"/>
              </a:rPr>
              <a:t>TRÚC </a:t>
            </a:r>
            <a:r>
              <a:rPr sz="3600" spc="-10" dirty="0">
                <a:solidFill>
                  <a:srgbClr val="FF0000"/>
                </a:solidFill>
                <a:latin typeface="Carlito"/>
                <a:cs typeface="Carlito"/>
              </a:rPr>
              <a:t>BÀI</a:t>
            </a:r>
            <a:r>
              <a:rPr sz="3600" spc="-28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3600" spc="-409" dirty="0">
                <a:solidFill>
                  <a:srgbClr val="FF0000"/>
                </a:solidFill>
              </a:rPr>
              <a:t>HỌC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621053"/>
            <a:ext cx="5105399" cy="47643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305" marR="323850" indent="-396240">
              <a:lnSpc>
                <a:spcPct val="120000"/>
              </a:lnSpc>
              <a:spcBef>
                <a:spcPts val="100"/>
              </a:spcBef>
              <a:buFont typeface="Wingdings"/>
              <a:buChar char=""/>
              <a:tabLst>
                <a:tab pos="408940" algn="l"/>
              </a:tabLst>
            </a:pP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Mỗi tiết </a:t>
            </a:r>
            <a:r>
              <a:rPr sz="4400" b="1" spc="-10" dirty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được  trình bày </a:t>
            </a:r>
            <a:r>
              <a:rPr sz="4400" b="1" dirty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sz="44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2</a:t>
            </a:r>
            <a:endParaRPr sz="4400" b="1" dirty="0">
              <a:latin typeface="Times New Roman" pitchFamily="18" charset="0"/>
              <a:cs typeface="Times New Roman" pitchFamily="18" charset="0"/>
            </a:endParaRPr>
          </a:p>
          <a:p>
            <a:pPr marL="408305">
              <a:lnSpc>
                <a:spcPct val="100000"/>
              </a:lnSpc>
              <a:spcBef>
                <a:spcPts val="675"/>
              </a:spcBef>
            </a:pP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trang mở liền</a:t>
            </a:r>
            <a:r>
              <a:rPr sz="4400" b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nhau.</a:t>
            </a:r>
            <a:endParaRPr sz="4400" b="1" dirty="0">
              <a:latin typeface="Times New Roman" pitchFamily="18" charset="0"/>
              <a:cs typeface="Times New Roman" pitchFamily="18" charset="0"/>
            </a:endParaRPr>
          </a:p>
          <a:p>
            <a:pPr marL="408305" marR="495934" indent="-396240">
              <a:lnSpc>
                <a:spcPct val="120100"/>
              </a:lnSpc>
              <a:spcBef>
                <a:spcPts val="990"/>
              </a:spcBef>
              <a:buFont typeface="Wingdings"/>
              <a:buChar char=""/>
              <a:tabLst>
                <a:tab pos="408940" algn="l"/>
              </a:tabLst>
            </a:pPr>
            <a:r>
              <a:rPr sz="4400" b="1" spc="-10" dirty="0">
                <a:latin typeface="Times New Roman" pitchFamily="18" charset="0"/>
                <a:cs typeface="Times New Roman" pitchFamily="18" charset="0"/>
              </a:rPr>
              <a:t>Cấu </a:t>
            </a:r>
            <a:r>
              <a:rPr sz="4400" b="1" dirty="0">
                <a:latin typeface="Times New Roman" pitchFamily="18" charset="0"/>
                <a:cs typeface="Times New Roman" pitchFamily="18" charset="0"/>
              </a:rPr>
              <a:t>trúc </a:t>
            </a:r>
            <a:r>
              <a:rPr sz="4400" b="1" spc="-10" dirty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sz="4400" b="1" spc="-5" dirty="0">
                <a:latin typeface="Times New Roman" pitchFamily="18" charset="0"/>
                <a:cs typeface="Times New Roman" pitchFamily="18" charset="0"/>
              </a:rPr>
              <a:t>học  thống nhất.</a:t>
            </a:r>
            <a:endParaRPr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0"/>
            <a:ext cx="7391400" cy="6638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5142" y="6349085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16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" y="229578"/>
            <a:ext cx="11915399" cy="6628423"/>
            <a:chOff x="-78658" y="231669"/>
            <a:chExt cx="12299767" cy="6915942"/>
          </a:xfrm>
        </p:grpSpPr>
        <p:sp>
          <p:nvSpPr>
            <p:cNvPr id="3" name="object 3"/>
            <p:cNvSpPr/>
            <p:nvPr/>
          </p:nvSpPr>
          <p:spPr>
            <a:xfrm>
              <a:off x="-78658" y="231669"/>
              <a:ext cx="12192000" cy="66913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6184" y="860527"/>
              <a:ext cx="11854925" cy="62870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7077" y="1828800"/>
              <a:ext cx="10818349" cy="3440782"/>
            </a:xfrm>
            <a:custGeom>
              <a:avLst/>
              <a:gdLst/>
              <a:ahLst/>
              <a:cxnLst/>
              <a:rect l="l" t="t" r="r" b="b"/>
              <a:pathLst>
                <a:path w="7346950" h="3132454">
                  <a:moveTo>
                    <a:pt x="5940425" y="1170813"/>
                  </a:moveTo>
                  <a:lnTo>
                    <a:pt x="5951754" y="1118442"/>
                  </a:lnTo>
                  <a:lnTo>
                    <a:pt x="5984418" y="1069152"/>
                  </a:lnTo>
                  <a:lnTo>
                    <a:pt x="6036432" y="1023765"/>
                  </a:lnTo>
                  <a:lnTo>
                    <a:pt x="6069074" y="1002793"/>
                  </a:lnTo>
                  <a:lnTo>
                    <a:pt x="6105808" y="983104"/>
                  </a:lnTo>
                  <a:lnTo>
                    <a:pt x="6146387" y="964803"/>
                  </a:lnTo>
                  <a:lnTo>
                    <a:pt x="6190561" y="947991"/>
                  </a:lnTo>
                  <a:lnTo>
                    <a:pt x="6238084" y="932772"/>
                  </a:lnTo>
                  <a:lnTo>
                    <a:pt x="6288706" y="919249"/>
                  </a:lnTo>
                  <a:lnTo>
                    <a:pt x="6342179" y="907524"/>
                  </a:lnTo>
                  <a:lnTo>
                    <a:pt x="6398255" y="897700"/>
                  </a:lnTo>
                  <a:lnTo>
                    <a:pt x="6456685" y="889881"/>
                  </a:lnTo>
                  <a:lnTo>
                    <a:pt x="6517223" y="884168"/>
                  </a:lnTo>
                  <a:lnTo>
                    <a:pt x="6579618" y="880665"/>
                  </a:lnTo>
                  <a:lnTo>
                    <a:pt x="6643624" y="879475"/>
                  </a:lnTo>
                  <a:lnTo>
                    <a:pt x="6707630" y="880665"/>
                  </a:lnTo>
                  <a:lnTo>
                    <a:pt x="6770029" y="884168"/>
                  </a:lnTo>
                  <a:lnTo>
                    <a:pt x="6830571" y="889881"/>
                  </a:lnTo>
                  <a:lnTo>
                    <a:pt x="6889008" y="897700"/>
                  </a:lnTo>
                  <a:lnTo>
                    <a:pt x="6945092" y="907524"/>
                  </a:lnTo>
                  <a:lnTo>
                    <a:pt x="6998574" y="919249"/>
                  </a:lnTo>
                  <a:lnTo>
                    <a:pt x="7049206" y="932772"/>
                  </a:lnTo>
                  <a:lnTo>
                    <a:pt x="7096739" y="947991"/>
                  </a:lnTo>
                  <a:lnTo>
                    <a:pt x="7140924" y="964803"/>
                  </a:lnTo>
                  <a:lnTo>
                    <a:pt x="7181513" y="983104"/>
                  </a:lnTo>
                  <a:lnTo>
                    <a:pt x="7218258" y="1002793"/>
                  </a:lnTo>
                  <a:lnTo>
                    <a:pt x="7250909" y="1023765"/>
                  </a:lnTo>
                  <a:lnTo>
                    <a:pt x="7302940" y="1069152"/>
                  </a:lnTo>
                  <a:lnTo>
                    <a:pt x="7335616" y="1118442"/>
                  </a:lnTo>
                  <a:lnTo>
                    <a:pt x="7346950" y="1170813"/>
                  </a:lnTo>
                  <a:lnTo>
                    <a:pt x="7344075" y="1197331"/>
                  </a:lnTo>
                  <a:lnTo>
                    <a:pt x="7321821" y="1248264"/>
                  </a:lnTo>
                  <a:lnTo>
                    <a:pt x="7279219" y="1295706"/>
                  </a:lnTo>
                  <a:lnTo>
                    <a:pt x="7218258" y="1338832"/>
                  </a:lnTo>
                  <a:lnTo>
                    <a:pt x="7181513" y="1358521"/>
                  </a:lnTo>
                  <a:lnTo>
                    <a:pt x="7140924" y="1376822"/>
                  </a:lnTo>
                  <a:lnTo>
                    <a:pt x="7096739" y="1393634"/>
                  </a:lnTo>
                  <a:lnTo>
                    <a:pt x="7049206" y="1408853"/>
                  </a:lnTo>
                  <a:lnTo>
                    <a:pt x="6998574" y="1422376"/>
                  </a:lnTo>
                  <a:lnTo>
                    <a:pt x="6945092" y="1434101"/>
                  </a:lnTo>
                  <a:lnTo>
                    <a:pt x="6889008" y="1443925"/>
                  </a:lnTo>
                  <a:lnTo>
                    <a:pt x="6830571" y="1451744"/>
                  </a:lnTo>
                  <a:lnTo>
                    <a:pt x="6770029" y="1457457"/>
                  </a:lnTo>
                  <a:lnTo>
                    <a:pt x="6707630" y="1460960"/>
                  </a:lnTo>
                  <a:lnTo>
                    <a:pt x="6643624" y="1462151"/>
                  </a:lnTo>
                  <a:lnTo>
                    <a:pt x="6579618" y="1460960"/>
                  </a:lnTo>
                  <a:lnTo>
                    <a:pt x="6517223" y="1457457"/>
                  </a:lnTo>
                  <a:lnTo>
                    <a:pt x="6456685" y="1451744"/>
                  </a:lnTo>
                  <a:lnTo>
                    <a:pt x="6398255" y="1443925"/>
                  </a:lnTo>
                  <a:lnTo>
                    <a:pt x="6342179" y="1434101"/>
                  </a:lnTo>
                  <a:lnTo>
                    <a:pt x="6288706" y="1422376"/>
                  </a:lnTo>
                  <a:lnTo>
                    <a:pt x="6238084" y="1408853"/>
                  </a:lnTo>
                  <a:lnTo>
                    <a:pt x="6190561" y="1393634"/>
                  </a:lnTo>
                  <a:lnTo>
                    <a:pt x="6146387" y="1376822"/>
                  </a:lnTo>
                  <a:lnTo>
                    <a:pt x="6105808" y="1358521"/>
                  </a:lnTo>
                  <a:lnTo>
                    <a:pt x="6069074" y="1338832"/>
                  </a:lnTo>
                  <a:lnTo>
                    <a:pt x="6036432" y="1317860"/>
                  </a:lnTo>
                  <a:lnTo>
                    <a:pt x="5984418" y="1272473"/>
                  </a:lnTo>
                  <a:lnTo>
                    <a:pt x="5951754" y="1223183"/>
                  </a:lnTo>
                  <a:lnTo>
                    <a:pt x="5940425" y="1170813"/>
                  </a:lnTo>
                  <a:close/>
                </a:path>
                <a:path w="7346950" h="3132454">
                  <a:moveTo>
                    <a:pt x="50800" y="291338"/>
                  </a:moveTo>
                  <a:lnTo>
                    <a:pt x="60400" y="250118"/>
                  </a:lnTo>
                  <a:lnTo>
                    <a:pt x="88327" y="210676"/>
                  </a:lnTo>
                  <a:lnTo>
                    <a:pt x="133274" y="173406"/>
                  </a:lnTo>
                  <a:lnTo>
                    <a:pt x="193930" y="138701"/>
                  </a:lnTo>
                  <a:lnTo>
                    <a:pt x="229741" y="122434"/>
                  </a:lnTo>
                  <a:lnTo>
                    <a:pt x="268989" y="106956"/>
                  </a:lnTo>
                  <a:lnTo>
                    <a:pt x="311509" y="92317"/>
                  </a:lnTo>
                  <a:lnTo>
                    <a:pt x="357140" y="78566"/>
                  </a:lnTo>
                  <a:lnTo>
                    <a:pt x="405716" y="65752"/>
                  </a:lnTo>
                  <a:lnTo>
                    <a:pt x="457075" y="53924"/>
                  </a:lnTo>
                  <a:lnTo>
                    <a:pt x="511053" y="43133"/>
                  </a:lnTo>
                  <a:lnTo>
                    <a:pt x="567486" y="33426"/>
                  </a:lnTo>
                  <a:lnTo>
                    <a:pt x="626210" y="24853"/>
                  </a:lnTo>
                  <a:lnTo>
                    <a:pt x="687063" y="17464"/>
                  </a:lnTo>
                  <a:lnTo>
                    <a:pt x="749881" y="11309"/>
                  </a:lnTo>
                  <a:lnTo>
                    <a:pt x="814499" y="6435"/>
                  </a:lnTo>
                  <a:lnTo>
                    <a:pt x="880754" y="2892"/>
                  </a:lnTo>
                  <a:lnTo>
                    <a:pt x="948484" y="731"/>
                  </a:lnTo>
                  <a:lnTo>
                    <a:pt x="1017524" y="0"/>
                  </a:lnTo>
                  <a:lnTo>
                    <a:pt x="1086564" y="731"/>
                  </a:lnTo>
                  <a:lnTo>
                    <a:pt x="1154295" y="2892"/>
                  </a:lnTo>
                  <a:lnTo>
                    <a:pt x="1220554" y="6435"/>
                  </a:lnTo>
                  <a:lnTo>
                    <a:pt x="1285177" y="11309"/>
                  </a:lnTo>
                  <a:lnTo>
                    <a:pt x="1347999" y="17464"/>
                  </a:lnTo>
                  <a:lnTo>
                    <a:pt x="1408858" y="24853"/>
                  </a:lnTo>
                  <a:lnTo>
                    <a:pt x="1467589" y="33426"/>
                  </a:lnTo>
                  <a:lnTo>
                    <a:pt x="1524030" y="43133"/>
                  </a:lnTo>
                  <a:lnTo>
                    <a:pt x="1578015" y="53924"/>
                  </a:lnTo>
                  <a:lnTo>
                    <a:pt x="1629382" y="65752"/>
                  </a:lnTo>
                  <a:lnTo>
                    <a:pt x="1677967" y="78566"/>
                  </a:lnTo>
                  <a:lnTo>
                    <a:pt x="1723605" y="92317"/>
                  </a:lnTo>
                  <a:lnTo>
                    <a:pt x="1766134" y="106956"/>
                  </a:lnTo>
                  <a:lnTo>
                    <a:pt x="1805390" y="122434"/>
                  </a:lnTo>
                  <a:lnTo>
                    <a:pt x="1841208" y="138701"/>
                  </a:lnTo>
                  <a:lnTo>
                    <a:pt x="1901879" y="173406"/>
                  </a:lnTo>
                  <a:lnTo>
                    <a:pt x="1946837" y="210676"/>
                  </a:lnTo>
                  <a:lnTo>
                    <a:pt x="1974772" y="250118"/>
                  </a:lnTo>
                  <a:lnTo>
                    <a:pt x="1984375" y="291338"/>
                  </a:lnTo>
                  <a:lnTo>
                    <a:pt x="1981947" y="312145"/>
                  </a:lnTo>
                  <a:lnTo>
                    <a:pt x="1963014" y="352524"/>
                  </a:lnTo>
                  <a:lnTo>
                    <a:pt x="1926404" y="390930"/>
                  </a:lnTo>
                  <a:lnTo>
                    <a:pt x="1873426" y="426967"/>
                  </a:lnTo>
                  <a:lnTo>
                    <a:pt x="1805390" y="460241"/>
                  </a:lnTo>
                  <a:lnTo>
                    <a:pt x="1766134" y="475719"/>
                  </a:lnTo>
                  <a:lnTo>
                    <a:pt x="1723605" y="490358"/>
                  </a:lnTo>
                  <a:lnTo>
                    <a:pt x="1677967" y="504109"/>
                  </a:lnTo>
                  <a:lnTo>
                    <a:pt x="1629382" y="516923"/>
                  </a:lnTo>
                  <a:lnTo>
                    <a:pt x="1578015" y="528751"/>
                  </a:lnTo>
                  <a:lnTo>
                    <a:pt x="1524030" y="539542"/>
                  </a:lnTo>
                  <a:lnTo>
                    <a:pt x="1467589" y="549249"/>
                  </a:lnTo>
                  <a:lnTo>
                    <a:pt x="1408858" y="557822"/>
                  </a:lnTo>
                  <a:lnTo>
                    <a:pt x="1347999" y="565211"/>
                  </a:lnTo>
                  <a:lnTo>
                    <a:pt x="1285177" y="571366"/>
                  </a:lnTo>
                  <a:lnTo>
                    <a:pt x="1220554" y="576240"/>
                  </a:lnTo>
                  <a:lnTo>
                    <a:pt x="1154295" y="579783"/>
                  </a:lnTo>
                  <a:lnTo>
                    <a:pt x="1086564" y="581944"/>
                  </a:lnTo>
                  <a:lnTo>
                    <a:pt x="1017524" y="582676"/>
                  </a:lnTo>
                  <a:lnTo>
                    <a:pt x="948484" y="581944"/>
                  </a:lnTo>
                  <a:lnTo>
                    <a:pt x="880754" y="579783"/>
                  </a:lnTo>
                  <a:lnTo>
                    <a:pt x="814499" y="576240"/>
                  </a:lnTo>
                  <a:lnTo>
                    <a:pt x="749881" y="571366"/>
                  </a:lnTo>
                  <a:lnTo>
                    <a:pt x="687063" y="565211"/>
                  </a:lnTo>
                  <a:lnTo>
                    <a:pt x="626210" y="557822"/>
                  </a:lnTo>
                  <a:lnTo>
                    <a:pt x="567486" y="549249"/>
                  </a:lnTo>
                  <a:lnTo>
                    <a:pt x="511053" y="539542"/>
                  </a:lnTo>
                  <a:lnTo>
                    <a:pt x="457075" y="528751"/>
                  </a:lnTo>
                  <a:lnTo>
                    <a:pt x="405716" y="516923"/>
                  </a:lnTo>
                  <a:lnTo>
                    <a:pt x="357140" y="504109"/>
                  </a:lnTo>
                  <a:lnTo>
                    <a:pt x="311509" y="490358"/>
                  </a:lnTo>
                  <a:lnTo>
                    <a:pt x="268989" y="475719"/>
                  </a:lnTo>
                  <a:lnTo>
                    <a:pt x="229741" y="460241"/>
                  </a:lnTo>
                  <a:lnTo>
                    <a:pt x="193930" y="443974"/>
                  </a:lnTo>
                  <a:lnTo>
                    <a:pt x="133274" y="409269"/>
                  </a:lnTo>
                  <a:lnTo>
                    <a:pt x="88327" y="371999"/>
                  </a:lnTo>
                  <a:lnTo>
                    <a:pt x="60400" y="332557"/>
                  </a:lnTo>
                  <a:lnTo>
                    <a:pt x="50800" y="291338"/>
                  </a:lnTo>
                  <a:close/>
                </a:path>
                <a:path w="7346950" h="3132454">
                  <a:moveTo>
                    <a:pt x="0" y="2647188"/>
                  </a:moveTo>
                  <a:lnTo>
                    <a:pt x="8140" y="2583963"/>
                  </a:lnTo>
                  <a:lnTo>
                    <a:pt x="31881" y="2523197"/>
                  </a:lnTo>
                  <a:lnTo>
                    <a:pt x="70204" y="2465398"/>
                  </a:lnTo>
                  <a:lnTo>
                    <a:pt x="122091" y="2411081"/>
                  </a:lnTo>
                  <a:lnTo>
                    <a:pt x="152801" y="2385387"/>
                  </a:lnTo>
                  <a:lnTo>
                    <a:pt x="186521" y="2360755"/>
                  </a:lnTo>
                  <a:lnTo>
                    <a:pt x="223121" y="2337248"/>
                  </a:lnTo>
                  <a:lnTo>
                    <a:pt x="262476" y="2314932"/>
                  </a:lnTo>
                  <a:lnTo>
                    <a:pt x="304457" y="2293869"/>
                  </a:lnTo>
                  <a:lnTo>
                    <a:pt x="348937" y="2274124"/>
                  </a:lnTo>
                  <a:lnTo>
                    <a:pt x="395788" y="2255760"/>
                  </a:lnTo>
                  <a:lnTo>
                    <a:pt x="444884" y="2238842"/>
                  </a:lnTo>
                  <a:lnTo>
                    <a:pt x="496097" y="2223433"/>
                  </a:lnTo>
                  <a:lnTo>
                    <a:pt x="549300" y="2209598"/>
                  </a:lnTo>
                  <a:lnTo>
                    <a:pt x="604364" y="2197400"/>
                  </a:lnTo>
                  <a:lnTo>
                    <a:pt x="661164" y="2186903"/>
                  </a:lnTo>
                  <a:lnTo>
                    <a:pt x="719570" y="2178171"/>
                  </a:lnTo>
                  <a:lnTo>
                    <a:pt x="779457" y="2171269"/>
                  </a:lnTo>
                  <a:lnTo>
                    <a:pt x="840696" y="2166259"/>
                  </a:lnTo>
                  <a:lnTo>
                    <a:pt x="903161" y="2163206"/>
                  </a:lnTo>
                  <a:lnTo>
                    <a:pt x="966724" y="2162175"/>
                  </a:lnTo>
                  <a:lnTo>
                    <a:pt x="1030287" y="2163206"/>
                  </a:lnTo>
                  <a:lnTo>
                    <a:pt x="1092753" y="2166259"/>
                  </a:lnTo>
                  <a:lnTo>
                    <a:pt x="1153995" y="2171269"/>
                  </a:lnTo>
                  <a:lnTo>
                    <a:pt x="1213885" y="2178171"/>
                  </a:lnTo>
                  <a:lnTo>
                    <a:pt x="1272297" y="2186903"/>
                  </a:lnTo>
                  <a:lnTo>
                    <a:pt x="1329101" y="2197400"/>
                  </a:lnTo>
                  <a:lnTo>
                    <a:pt x="1384172" y="2209598"/>
                  </a:lnTo>
                  <a:lnTo>
                    <a:pt x="1437380" y="2223433"/>
                  </a:lnTo>
                  <a:lnTo>
                    <a:pt x="1488600" y="2238842"/>
                  </a:lnTo>
                  <a:lnTo>
                    <a:pt x="1537703" y="2255760"/>
                  </a:lnTo>
                  <a:lnTo>
                    <a:pt x="1584562" y="2274124"/>
                  </a:lnTo>
                  <a:lnTo>
                    <a:pt x="1629050" y="2293869"/>
                  </a:lnTo>
                  <a:lnTo>
                    <a:pt x="1671038" y="2314932"/>
                  </a:lnTo>
                  <a:lnTo>
                    <a:pt x="1710400" y="2337248"/>
                  </a:lnTo>
                  <a:lnTo>
                    <a:pt x="1747008" y="2360755"/>
                  </a:lnTo>
                  <a:lnTo>
                    <a:pt x="1780735" y="2385387"/>
                  </a:lnTo>
                  <a:lnTo>
                    <a:pt x="1811453" y="2411081"/>
                  </a:lnTo>
                  <a:lnTo>
                    <a:pt x="1839034" y="2437773"/>
                  </a:lnTo>
                  <a:lnTo>
                    <a:pt x="1884277" y="2493894"/>
                  </a:lnTo>
                  <a:lnTo>
                    <a:pt x="1915445" y="2553241"/>
                  </a:lnTo>
                  <a:lnTo>
                    <a:pt x="1931518" y="2615300"/>
                  </a:lnTo>
                  <a:lnTo>
                    <a:pt x="1933575" y="2647188"/>
                  </a:lnTo>
                  <a:lnTo>
                    <a:pt x="1931518" y="2679075"/>
                  </a:lnTo>
                  <a:lnTo>
                    <a:pt x="1915445" y="2741134"/>
                  </a:lnTo>
                  <a:lnTo>
                    <a:pt x="1884277" y="2800481"/>
                  </a:lnTo>
                  <a:lnTo>
                    <a:pt x="1839034" y="2856602"/>
                  </a:lnTo>
                  <a:lnTo>
                    <a:pt x="1811453" y="2883294"/>
                  </a:lnTo>
                  <a:lnTo>
                    <a:pt x="1780735" y="2908988"/>
                  </a:lnTo>
                  <a:lnTo>
                    <a:pt x="1747008" y="2933620"/>
                  </a:lnTo>
                  <a:lnTo>
                    <a:pt x="1710400" y="2957127"/>
                  </a:lnTo>
                  <a:lnTo>
                    <a:pt x="1671038" y="2979443"/>
                  </a:lnTo>
                  <a:lnTo>
                    <a:pt x="1629050" y="3000506"/>
                  </a:lnTo>
                  <a:lnTo>
                    <a:pt x="1584562" y="3020251"/>
                  </a:lnTo>
                  <a:lnTo>
                    <a:pt x="1537703" y="3038615"/>
                  </a:lnTo>
                  <a:lnTo>
                    <a:pt x="1488600" y="3055533"/>
                  </a:lnTo>
                  <a:lnTo>
                    <a:pt x="1437380" y="3070942"/>
                  </a:lnTo>
                  <a:lnTo>
                    <a:pt x="1384172" y="3084777"/>
                  </a:lnTo>
                  <a:lnTo>
                    <a:pt x="1329101" y="3096975"/>
                  </a:lnTo>
                  <a:lnTo>
                    <a:pt x="1272297" y="3107472"/>
                  </a:lnTo>
                  <a:lnTo>
                    <a:pt x="1213885" y="3116204"/>
                  </a:lnTo>
                  <a:lnTo>
                    <a:pt x="1153995" y="3123106"/>
                  </a:lnTo>
                  <a:lnTo>
                    <a:pt x="1092753" y="3128116"/>
                  </a:lnTo>
                  <a:lnTo>
                    <a:pt x="1030287" y="3131169"/>
                  </a:lnTo>
                  <a:lnTo>
                    <a:pt x="966724" y="3132201"/>
                  </a:lnTo>
                  <a:lnTo>
                    <a:pt x="903161" y="3131169"/>
                  </a:lnTo>
                  <a:lnTo>
                    <a:pt x="840696" y="3128116"/>
                  </a:lnTo>
                  <a:lnTo>
                    <a:pt x="779457" y="3123106"/>
                  </a:lnTo>
                  <a:lnTo>
                    <a:pt x="719570" y="3116204"/>
                  </a:lnTo>
                  <a:lnTo>
                    <a:pt x="661164" y="3107472"/>
                  </a:lnTo>
                  <a:lnTo>
                    <a:pt x="604364" y="3096975"/>
                  </a:lnTo>
                  <a:lnTo>
                    <a:pt x="549300" y="3084777"/>
                  </a:lnTo>
                  <a:lnTo>
                    <a:pt x="496097" y="3070942"/>
                  </a:lnTo>
                  <a:lnTo>
                    <a:pt x="444884" y="3055533"/>
                  </a:lnTo>
                  <a:lnTo>
                    <a:pt x="395788" y="3038615"/>
                  </a:lnTo>
                  <a:lnTo>
                    <a:pt x="348937" y="3020251"/>
                  </a:lnTo>
                  <a:lnTo>
                    <a:pt x="304457" y="3000506"/>
                  </a:lnTo>
                  <a:lnTo>
                    <a:pt x="262476" y="2979443"/>
                  </a:lnTo>
                  <a:lnTo>
                    <a:pt x="223121" y="2957127"/>
                  </a:lnTo>
                  <a:lnTo>
                    <a:pt x="186521" y="2933620"/>
                  </a:lnTo>
                  <a:lnTo>
                    <a:pt x="152801" y="2908988"/>
                  </a:lnTo>
                  <a:lnTo>
                    <a:pt x="122091" y="2883294"/>
                  </a:lnTo>
                  <a:lnTo>
                    <a:pt x="94516" y="2856602"/>
                  </a:lnTo>
                  <a:lnTo>
                    <a:pt x="49284" y="2800481"/>
                  </a:lnTo>
                  <a:lnTo>
                    <a:pt x="18124" y="2741134"/>
                  </a:lnTo>
                  <a:lnTo>
                    <a:pt x="2056" y="2679075"/>
                  </a:lnTo>
                  <a:lnTo>
                    <a:pt x="0" y="2647188"/>
                  </a:lnTo>
                  <a:close/>
                </a:path>
              </a:pathLst>
            </a:custGeom>
            <a:ln w="25400">
              <a:solidFill>
                <a:srgbClr val="FF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29248" y="1380591"/>
              <a:ext cx="3603625" cy="49072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05475" y="2347595"/>
              <a:ext cx="4043045" cy="2182495"/>
            </a:xfrm>
            <a:custGeom>
              <a:avLst/>
              <a:gdLst/>
              <a:ahLst/>
              <a:cxnLst/>
              <a:rect l="l" t="t" r="r" b="b"/>
              <a:pathLst>
                <a:path w="4043045" h="2182495">
                  <a:moveTo>
                    <a:pt x="0" y="0"/>
                  </a:moveTo>
                  <a:lnTo>
                    <a:pt x="615314" y="439674"/>
                  </a:lnTo>
                </a:path>
                <a:path w="4043045" h="2182495">
                  <a:moveTo>
                    <a:pt x="0" y="2181986"/>
                  </a:moveTo>
                  <a:lnTo>
                    <a:pt x="703199" y="1302765"/>
                  </a:lnTo>
                </a:path>
                <a:path w="4043045" h="2182495">
                  <a:moveTo>
                    <a:pt x="3427856" y="415797"/>
                  </a:moveTo>
                  <a:lnTo>
                    <a:pt x="4043045" y="652144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1025" y="2555938"/>
              <a:ext cx="5038788" cy="3412425"/>
            </a:xfrm>
            <a:custGeom>
              <a:avLst/>
              <a:gdLst/>
              <a:ahLst/>
              <a:cxnLst/>
              <a:rect l="l" t="t" r="r" b="b"/>
              <a:pathLst>
                <a:path w="6005830" h="3764279">
                  <a:moveTo>
                    <a:pt x="242887" y="0"/>
                  </a:moveTo>
                  <a:lnTo>
                    <a:pt x="0" y="0"/>
                  </a:lnTo>
                  <a:lnTo>
                    <a:pt x="0" y="176212"/>
                  </a:lnTo>
                  <a:lnTo>
                    <a:pt x="242887" y="176212"/>
                  </a:lnTo>
                  <a:lnTo>
                    <a:pt x="242887" y="0"/>
                  </a:lnTo>
                  <a:close/>
                </a:path>
                <a:path w="6005830" h="3764279">
                  <a:moveTo>
                    <a:pt x="4111625" y="703199"/>
                  </a:moveTo>
                  <a:lnTo>
                    <a:pt x="3889375" y="703199"/>
                  </a:lnTo>
                  <a:lnTo>
                    <a:pt x="3889375" y="1231836"/>
                  </a:lnTo>
                  <a:lnTo>
                    <a:pt x="4111625" y="1231836"/>
                  </a:lnTo>
                  <a:lnTo>
                    <a:pt x="4111625" y="703199"/>
                  </a:lnTo>
                  <a:close/>
                </a:path>
                <a:path w="6005830" h="3764279">
                  <a:moveTo>
                    <a:pt x="6005576" y="3060636"/>
                  </a:moveTo>
                  <a:lnTo>
                    <a:pt x="4072001" y="3060636"/>
                  </a:lnTo>
                  <a:lnTo>
                    <a:pt x="4072001" y="3763899"/>
                  </a:lnTo>
                  <a:lnTo>
                    <a:pt x="6005576" y="3763899"/>
                  </a:lnTo>
                  <a:lnTo>
                    <a:pt x="6005576" y="3060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733026" y="5616574"/>
              <a:ext cx="1933575" cy="703580"/>
            </a:xfrm>
            <a:custGeom>
              <a:avLst/>
              <a:gdLst/>
              <a:ahLst/>
              <a:cxnLst/>
              <a:rect l="l" t="t" r="r" b="b"/>
              <a:pathLst>
                <a:path w="1933575" h="703579">
                  <a:moveTo>
                    <a:pt x="0" y="703262"/>
                  </a:moveTo>
                  <a:lnTo>
                    <a:pt x="1933575" y="703262"/>
                  </a:lnTo>
                  <a:lnTo>
                    <a:pt x="1933575" y="0"/>
                  </a:lnTo>
                  <a:lnTo>
                    <a:pt x="0" y="0"/>
                  </a:lnTo>
                  <a:lnTo>
                    <a:pt x="0" y="70326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3727" y="71426"/>
            <a:ext cx="516219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25" dirty="0">
                <a:solidFill>
                  <a:srgbClr val="FF0000"/>
                </a:solidFill>
              </a:rPr>
              <a:t>CẤU </a:t>
            </a:r>
            <a:r>
              <a:rPr sz="4400" spc="-5" dirty="0">
                <a:solidFill>
                  <a:srgbClr val="FF0000"/>
                </a:solidFill>
                <a:latin typeface="Carlito"/>
                <a:cs typeface="Carlito"/>
              </a:rPr>
              <a:t>TRÚC </a:t>
            </a:r>
            <a:r>
              <a:rPr sz="4400" spc="-10" dirty="0">
                <a:solidFill>
                  <a:srgbClr val="FF0000"/>
                </a:solidFill>
                <a:latin typeface="Carlito"/>
                <a:cs typeface="Carlito"/>
              </a:rPr>
              <a:t>BÀI</a:t>
            </a:r>
            <a:r>
              <a:rPr sz="4400" spc="-28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4400" spc="-409" dirty="0">
                <a:solidFill>
                  <a:srgbClr val="FF0000"/>
                </a:solidFill>
              </a:rPr>
              <a:t>HỌC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789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1586971" y="6464909"/>
            <a:ext cx="231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17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400"/>
            <a:ext cx="12060174" cy="6691310"/>
            <a:chOff x="-211638" y="135098"/>
            <a:chExt cx="12269523" cy="6691310"/>
          </a:xfrm>
        </p:grpSpPr>
        <p:sp>
          <p:nvSpPr>
            <p:cNvPr id="3" name="object 3"/>
            <p:cNvSpPr/>
            <p:nvPr/>
          </p:nvSpPr>
          <p:spPr>
            <a:xfrm>
              <a:off x="-134115" y="135098"/>
              <a:ext cx="12192000" cy="66913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04026" y="2606674"/>
              <a:ext cx="1990725" cy="723900"/>
            </a:xfrm>
            <a:custGeom>
              <a:avLst/>
              <a:gdLst/>
              <a:ahLst/>
              <a:cxnLst/>
              <a:rect l="l" t="t" r="r" b="b"/>
              <a:pathLst>
                <a:path w="1990725" h="723900">
                  <a:moveTo>
                    <a:pt x="0" y="723900"/>
                  </a:moveTo>
                  <a:lnTo>
                    <a:pt x="1990725" y="723900"/>
                  </a:lnTo>
                  <a:lnTo>
                    <a:pt x="1990725" y="0"/>
                  </a:lnTo>
                  <a:lnTo>
                    <a:pt x="0" y="0"/>
                  </a:lnTo>
                  <a:lnTo>
                    <a:pt x="0" y="7239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11638" y="812291"/>
              <a:ext cx="12093546" cy="56353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21376" y="812799"/>
              <a:ext cx="3257550" cy="542925"/>
            </a:xfrm>
            <a:custGeom>
              <a:avLst/>
              <a:gdLst/>
              <a:ahLst/>
              <a:cxnLst/>
              <a:rect l="l" t="t" r="r" b="b"/>
              <a:pathLst>
                <a:path w="3257550" h="542925">
                  <a:moveTo>
                    <a:pt x="3257550" y="0"/>
                  </a:moveTo>
                  <a:lnTo>
                    <a:pt x="0" y="0"/>
                  </a:lnTo>
                  <a:lnTo>
                    <a:pt x="0" y="542925"/>
                  </a:lnTo>
                  <a:lnTo>
                    <a:pt x="3257550" y="542925"/>
                  </a:lnTo>
                  <a:lnTo>
                    <a:pt x="3257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21376" y="812799"/>
              <a:ext cx="3257550" cy="542925"/>
            </a:xfrm>
            <a:custGeom>
              <a:avLst/>
              <a:gdLst/>
              <a:ahLst/>
              <a:cxnLst/>
              <a:rect l="l" t="t" r="r" b="b"/>
              <a:pathLst>
                <a:path w="3257550" h="542925">
                  <a:moveTo>
                    <a:pt x="0" y="542925"/>
                  </a:moveTo>
                  <a:lnTo>
                    <a:pt x="3257550" y="542925"/>
                  </a:lnTo>
                  <a:lnTo>
                    <a:pt x="3257550" y="0"/>
                  </a:lnTo>
                  <a:lnTo>
                    <a:pt x="0" y="0"/>
                  </a:lnTo>
                  <a:lnTo>
                    <a:pt x="0" y="54292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68239" y="1433004"/>
              <a:ext cx="3153029" cy="4433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34115" y="516098"/>
              <a:ext cx="12016024" cy="4732500"/>
            </a:xfrm>
            <a:custGeom>
              <a:avLst/>
              <a:gdLst/>
              <a:ahLst/>
              <a:cxnLst/>
              <a:rect l="l" t="t" r="r" b="b"/>
              <a:pathLst>
                <a:path w="7239000" h="4304030">
                  <a:moveTo>
                    <a:pt x="5248275" y="499237"/>
                  </a:moveTo>
                  <a:lnTo>
                    <a:pt x="5256028" y="436614"/>
                  </a:lnTo>
                  <a:lnTo>
                    <a:pt x="5278666" y="376313"/>
                  </a:lnTo>
                  <a:lnTo>
                    <a:pt x="5315258" y="318800"/>
                  </a:lnTo>
                  <a:lnTo>
                    <a:pt x="5364871" y="264544"/>
                  </a:lnTo>
                  <a:lnTo>
                    <a:pt x="5394269" y="238784"/>
                  </a:lnTo>
                  <a:lnTo>
                    <a:pt x="5426573" y="214013"/>
                  </a:lnTo>
                  <a:lnTo>
                    <a:pt x="5461666" y="190291"/>
                  </a:lnTo>
                  <a:lnTo>
                    <a:pt x="5499433" y="167675"/>
                  </a:lnTo>
                  <a:lnTo>
                    <a:pt x="5539755" y="146224"/>
                  </a:lnTo>
                  <a:lnTo>
                    <a:pt x="5582518" y="125997"/>
                  </a:lnTo>
                  <a:lnTo>
                    <a:pt x="5627604" y="107052"/>
                  </a:lnTo>
                  <a:lnTo>
                    <a:pt x="5674896" y="89447"/>
                  </a:lnTo>
                  <a:lnTo>
                    <a:pt x="5724280" y="73242"/>
                  </a:lnTo>
                  <a:lnTo>
                    <a:pt x="5775637" y="58494"/>
                  </a:lnTo>
                  <a:lnTo>
                    <a:pt x="5828851" y="45262"/>
                  </a:lnTo>
                  <a:lnTo>
                    <a:pt x="5883806" y="33604"/>
                  </a:lnTo>
                  <a:lnTo>
                    <a:pt x="5940386" y="23580"/>
                  </a:lnTo>
                  <a:lnTo>
                    <a:pt x="5998474" y="15247"/>
                  </a:lnTo>
                  <a:lnTo>
                    <a:pt x="6057953" y="8664"/>
                  </a:lnTo>
                  <a:lnTo>
                    <a:pt x="6118707" y="3889"/>
                  </a:lnTo>
                  <a:lnTo>
                    <a:pt x="6180619" y="982"/>
                  </a:lnTo>
                  <a:lnTo>
                    <a:pt x="6243574" y="0"/>
                  </a:lnTo>
                  <a:lnTo>
                    <a:pt x="6306528" y="982"/>
                  </a:lnTo>
                  <a:lnTo>
                    <a:pt x="6368442" y="3889"/>
                  </a:lnTo>
                  <a:lnTo>
                    <a:pt x="6429199" y="8664"/>
                  </a:lnTo>
                  <a:lnTo>
                    <a:pt x="6488681" y="15247"/>
                  </a:lnTo>
                  <a:lnTo>
                    <a:pt x="6546773" y="23580"/>
                  </a:lnTo>
                  <a:lnTo>
                    <a:pt x="6603358" y="33604"/>
                  </a:lnTo>
                  <a:lnTo>
                    <a:pt x="6658319" y="45262"/>
                  </a:lnTo>
                  <a:lnTo>
                    <a:pt x="6711539" y="58494"/>
                  </a:lnTo>
                  <a:lnTo>
                    <a:pt x="6762903" y="73242"/>
                  </a:lnTo>
                  <a:lnTo>
                    <a:pt x="6812292" y="89447"/>
                  </a:lnTo>
                  <a:lnTo>
                    <a:pt x="6859592" y="107052"/>
                  </a:lnTo>
                  <a:lnTo>
                    <a:pt x="6904685" y="125997"/>
                  </a:lnTo>
                  <a:lnTo>
                    <a:pt x="6947455" y="146224"/>
                  </a:lnTo>
                  <a:lnTo>
                    <a:pt x="6987785" y="167675"/>
                  </a:lnTo>
                  <a:lnTo>
                    <a:pt x="7025559" y="190291"/>
                  </a:lnTo>
                  <a:lnTo>
                    <a:pt x="7060659" y="214013"/>
                  </a:lnTo>
                  <a:lnTo>
                    <a:pt x="7092970" y="238784"/>
                  </a:lnTo>
                  <a:lnTo>
                    <a:pt x="7122375" y="264544"/>
                  </a:lnTo>
                  <a:lnTo>
                    <a:pt x="7171999" y="318800"/>
                  </a:lnTo>
                  <a:lnTo>
                    <a:pt x="7208600" y="376313"/>
                  </a:lnTo>
                  <a:lnTo>
                    <a:pt x="7231244" y="436614"/>
                  </a:lnTo>
                  <a:lnTo>
                    <a:pt x="7239000" y="499237"/>
                  </a:lnTo>
                  <a:lnTo>
                    <a:pt x="7237041" y="530809"/>
                  </a:lnTo>
                  <a:lnTo>
                    <a:pt x="7221725" y="592334"/>
                  </a:lnTo>
                  <a:lnTo>
                    <a:pt x="7191986" y="651307"/>
                  </a:lnTo>
                  <a:lnTo>
                    <a:pt x="7148756" y="707260"/>
                  </a:lnTo>
                  <a:lnTo>
                    <a:pt x="7092970" y="759724"/>
                  </a:lnTo>
                  <a:lnTo>
                    <a:pt x="7060659" y="784502"/>
                  </a:lnTo>
                  <a:lnTo>
                    <a:pt x="7025559" y="808231"/>
                  </a:lnTo>
                  <a:lnTo>
                    <a:pt x="6987785" y="830854"/>
                  </a:lnTo>
                  <a:lnTo>
                    <a:pt x="6947455" y="852312"/>
                  </a:lnTo>
                  <a:lnTo>
                    <a:pt x="6904685" y="872547"/>
                  </a:lnTo>
                  <a:lnTo>
                    <a:pt x="6859592" y="891499"/>
                  </a:lnTo>
                  <a:lnTo>
                    <a:pt x="6812292" y="909111"/>
                  </a:lnTo>
                  <a:lnTo>
                    <a:pt x="6762903" y="925323"/>
                  </a:lnTo>
                  <a:lnTo>
                    <a:pt x="6711539" y="940078"/>
                  </a:lnTo>
                  <a:lnTo>
                    <a:pt x="6658319" y="953316"/>
                  </a:lnTo>
                  <a:lnTo>
                    <a:pt x="6603358" y="964979"/>
                  </a:lnTo>
                  <a:lnTo>
                    <a:pt x="6546773" y="975008"/>
                  </a:lnTo>
                  <a:lnTo>
                    <a:pt x="6488681" y="983345"/>
                  </a:lnTo>
                  <a:lnTo>
                    <a:pt x="6429199" y="989931"/>
                  </a:lnTo>
                  <a:lnTo>
                    <a:pt x="6368442" y="994709"/>
                  </a:lnTo>
                  <a:lnTo>
                    <a:pt x="6306528" y="997618"/>
                  </a:lnTo>
                  <a:lnTo>
                    <a:pt x="6243574" y="998601"/>
                  </a:lnTo>
                  <a:lnTo>
                    <a:pt x="6180619" y="997618"/>
                  </a:lnTo>
                  <a:lnTo>
                    <a:pt x="6118707" y="994709"/>
                  </a:lnTo>
                  <a:lnTo>
                    <a:pt x="6057953" y="989931"/>
                  </a:lnTo>
                  <a:lnTo>
                    <a:pt x="5998474" y="983345"/>
                  </a:lnTo>
                  <a:lnTo>
                    <a:pt x="5940386" y="975008"/>
                  </a:lnTo>
                  <a:lnTo>
                    <a:pt x="5883806" y="964979"/>
                  </a:lnTo>
                  <a:lnTo>
                    <a:pt x="5828851" y="953316"/>
                  </a:lnTo>
                  <a:lnTo>
                    <a:pt x="5775637" y="940078"/>
                  </a:lnTo>
                  <a:lnTo>
                    <a:pt x="5724280" y="925323"/>
                  </a:lnTo>
                  <a:lnTo>
                    <a:pt x="5674896" y="909111"/>
                  </a:lnTo>
                  <a:lnTo>
                    <a:pt x="5627604" y="891499"/>
                  </a:lnTo>
                  <a:lnTo>
                    <a:pt x="5582518" y="872547"/>
                  </a:lnTo>
                  <a:lnTo>
                    <a:pt x="5539755" y="852312"/>
                  </a:lnTo>
                  <a:lnTo>
                    <a:pt x="5499433" y="830854"/>
                  </a:lnTo>
                  <a:lnTo>
                    <a:pt x="5461666" y="808231"/>
                  </a:lnTo>
                  <a:lnTo>
                    <a:pt x="5426573" y="784502"/>
                  </a:lnTo>
                  <a:lnTo>
                    <a:pt x="5394269" y="759724"/>
                  </a:lnTo>
                  <a:lnTo>
                    <a:pt x="5364871" y="733957"/>
                  </a:lnTo>
                  <a:lnTo>
                    <a:pt x="5315258" y="679690"/>
                  </a:lnTo>
                  <a:lnTo>
                    <a:pt x="5278666" y="622168"/>
                  </a:lnTo>
                  <a:lnTo>
                    <a:pt x="5256028" y="561861"/>
                  </a:lnTo>
                  <a:lnTo>
                    <a:pt x="5248275" y="499237"/>
                  </a:lnTo>
                  <a:close/>
                </a:path>
                <a:path w="7239000" h="4304030">
                  <a:moveTo>
                    <a:pt x="0" y="3987038"/>
                  </a:moveTo>
                  <a:lnTo>
                    <a:pt x="9697" y="3940215"/>
                  </a:lnTo>
                  <a:lnTo>
                    <a:pt x="37867" y="3895531"/>
                  </a:lnTo>
                  <a:lnTo>
                    <a:pt x="83128" y="3853476"/>
                  </a:lnTo>
                  <a:lnTo>
                    <a:pt x="144094" y="3814537"/>
                  </a:lnTo>
                  <a:lnTo>
                    <a:pt x="180036" y="3796389"/>
                  </a:lnTo>
                  <a:lnTo>
                    <a:pt x="219385" y="3779203"/>
                  </a:lnTo>
                  <a:lnTo>
                    <a:pt x="261969" y="3763041"/>
                  </a:lnTo>
                  <a:lnTo>
                    <a:pt x="307615" y="3747964"/>
                  </a:lnTo>
                  <a:lnTo>
                    <a:pt x="356151" y="3734033"/>
                  </a:lnTo>
                  <a:lnTo>
                    <a:pt x="407403" y="3721309"/>
                  </a:lnTo>
                  <a:lnTo>
                    <a:pt x="461198" y="3709852"/>
                  </a:lnTo>
                  <a:lnTo>
                    <a:pt x="517364" y="3699726"/>
                  </a:lnTo>
                  <a:lnTo>
                    <a:pt x="575728" y="3690989"/>
                  </a:lnTo>
                  <a:lnTo>
                    <a:pt x="636116" y="3683704"/>
                  </a:lnTo>
                  <a:lnTo>
                    <a:pt x="698357" y="3677931"/>
                  </a:lnTo>
                  <a:lnTo>
                    <a:pt x="762276" y="3673732"/>
                  </a:lnTo>
                  <a:lnTo>
                    <a:pt x="827702" y="3671168"/>
                  </a:lnTo>
                  <a:lnTo>
                    <a:pt x="894461" y="3670300"/>
                  </a:lnTo>
                  <a:lnTo>
                    <a:pt x="961220" y="3671168"/>
                  </a:lnTo>
                  <a:lnTo>
                    <a:pt x="1026648" y="3673732"/>
                  </a:lnTo>
                  <a:lnTo>
                    <a:pt x="1090571" y="3677931"/>
                  </a:lnTo>
                  <a:lnTo>
                    <a:pt x="1152816" y="3683704"/>
                  </a:lnTo>
                  <a:lnTo>
                    <a:pt x="1213210" y="3690989"/>
                  </a:lnTo>
                  <a:lnTo>
                    <a:pt x="1271580" y="3699726"/>
                  </a:lnTo>
                  <a:lnTo>
                    <a:pt x="1327753" y="3709852"/>
                  </a:lnTo>
                  <a:lnTo>
                    <a:pt x="1381557" y="3721309"/>
                  </a:lnTo>
                  <a:lnTo>
                    <a:pt x="1432817" y="3734033"/>
                  </a:lnTo>
                  <a:lnTo>
                    <a:pt x="1481361" y="3747964"/>
                  </a:lnTo>
                  <a:lnTo>
                    <a:pt x="1527016" y="3763041"/>
                  </a:lnTo>
                  <a:lnTo>
                    <a:pt x="1569609" y="3779203"/>
                  </a:lnTo>
                  <a:lnTo>
                    <a:pt x="1608966" y="3796389"/>
                  </a:lnTo>
                  <a:lnTo>
                    <a:pt x="1644915" y="3814537"/>
                  </a:lnTo>
                  <a:lnTo>
                    <a:pt x="1705897" y="3853476"/>
                  </a:lnTo>
                  <a:lnTo>
                    <a:pt x="1751169" y="3895531"/>
                  </a:lnTo>
                  <a:lnTo>
                    <a:pt x="1779348" y="3940215"/>
                  </a:lnTo>
                  <a:lnTo>
                    <a:pt x="1789049" y="3987038"/>
                  </a:lnTo>
                  <a:lnTo>
                    <a:pt x="1786595" y="4010670"/>
                  </a:lnTo>
                  <a:lnTo>
                    <a:pt x="1767482" y="4056461"/>
                  </a:lnTo>
                  <a:lnTo>
                    <a:pt x="1730584" y="4099879"/>
                  </a:lnTo>
                  <a:lnTo>
                    <a:pt x="1677283" y="4140433"/>
                  </a:lnTo>
                  <a:lnTo>
                    <a:pt x="1608966" y="4177632"/>
                  </a:lnTo>
                  <a:lnTo>
                    <a:pt x="1569609" y="4194820"/>
                  </a:lnTo>
                  <a:lnTo>
                    <a:pt x="1527016" y="4210986"/>
                  </a:lnTo>
                  <a:lnTo>
                    <a:pt x="1481361" y="4226068"/>
                  </a:lnTo>
                  <a:lnTo>
                    <a:pt x="1432817" y="4240004"/>
                  </a:lnTo>
                  <a:lnTo>
                    <a:pt x="1381557" y="4252734"/>
                  </a:lnTo>
                  <a:lnTo>
                    <a:pt x="1327753" y="4264196"/>
                  </a:lnTo>
                  <a:lnTo>
                    <a:pt x="1271580" y="4274329"/>
                  </a:lnTo>
                  <a:lnTo>
                    <a:pt x="1213210" y="4283071"/>
                  </a:lnTo>
                  <a:lnTo>
                    <a:pt x="1152816" y="4290361"/>
                  </a:lnTo>
                  <a:lnTo>
                    <a:pt x="1090571" y="4296138"/>
                  </a:lnTo>
                  <a:lnTo>
                    <a:pt x="1026648" y="4300340"/>
                  </a:lnTo>
                  <a:lnTo>
                    <a:pt x="961220" y="4302906"/>
                  </a:lnTo>
                  <a:lnTo>
                    <a:pt x="894461" y="4303776"/>
                  </a:lnTo>
                  <a:lnTo>
                    <a:pt x="827702" y="4302906"/>
                  </a:lnTo>
                  <a:lnTo>
                    <a:pt x="762276" y="4300340"/>
                  </a:lnTo>
                  <a:lnTo>
                    <a:pt x="698357" y="4296138"/>
                  </a:lnTo>
                  <a:lnTo>
                    <a:pt x="636116" y="4290361"/>
                  </a:lnTo>
                  <a:lnTo>
                    <a:pt x="575728" y="4283071"/>
                  </a:lnTo>
                  <a:lnTo>
                    <a:pt x="517364" y="4274329"/>
                  </a:lnTo>
                  <a:lnTo>
                    <a:pt x="461198" y="4264196"/>
                  </a:lnTo>
                  <a:lnTo>
                    <a:pt x="407403" y="4252734"/>
                  </a:lnTo>
                  <a:lnTo>
                    <a:pt x="356151" y="4240004"/>
                  </a:lnTo>
                  <a:lnTo>
                    <a:pt x="307615" y="4226068"/>
                  </a:lnTo>
                  <a:lnTo>
                    <a:pt x="261969" y="4210986"/>
                  </a:lnTo>
                  <a:lnTo>
                    <a:pt x="219385" y="4194820"/>
                  </a:lnTo>
                  <a:lnTo>
                    <a:pt x="180036" y="4177632"/>
                  </a:lnTo>
                  <a:lnTo>
                    <a:pt x="144094" y="4159482"/>
                  </a:lnTo>
                  <a:lnTo>
                    <a:pt x="83128" y="4120544"/>
                  </a:lnTo>
                  <a:lnTo>
                    <a:pt x="37867" y="4078497"/>
                  </a:lnTo>
                  <a:lnTo>
                    <a:pt x="9697" y="4033831"/>
                  </a:lnTo>
                  <a:lnTo>
                    <a:pt x="0" y="3987038"/>
                  </a:lnTo>
                  <a:close/>
                </a:path>
                <a:path w="7239000" h="4304030">
                  <a:moveTo>
                    <a:pt x="5248275" y="3534537"/>
                  </a:moveTo>
                  <a:lnTo>
                    <a:pt x="5260221" y="3470723"/>
                  </a:lnTo>
                  <a:lnTo>
                    <a:pt x="5294487" y="3411289"/>
                  </a:lnTo>
                  <a:lnTo>
                    <a:pt x="5348707" y="3357508"/>
                  </a:lnTo>
                  <a:lnTo>
                    <a:pt x="5382561" y="3333134"/>
                  </a:lnTo>
                  <a:lnTo>
                    <a:pt x="5420518" y="3310651"/>
                  </a:lnTo>
                  <a:lnTo>
                    <a:pt x="5462282" y="3290218"/>
                  </a:lnTo>
                  <a:lnTo>
                    <a:pt x="5507558" y="3271993"/>
                  </a:lnTo>
                  <a:lnTo>
                    <a:pt x="5556050" y="3256135"/>
                  </a:lnTo>
                  <a:lnTo>
                    <a:pt x="5607462" y="3242804"/>
                  </a:lnTo>
                  <a:lnTo>
                    <a:pt x="5661500" y="3232158"/>
                  </a:lnTo>
                  <a:lnTo>
                    <a:pt x="5717868" y="3224357"/>
                  </a:lnTo>
                  <a:lnTo>
                    <a:pt x="5776270" y="3219560"/>
                  </a:lnTo>
                  <a:lnTo>
                    <a:pt x="5836412" y="3217926"/>
                  </a:lnTo>
                  <a:lnTo>
                    <a:pt x="5896553" y="3219560"/>
                  </a:lnTo>
                  <a:lnTo>
                    <a:pt x="5954955" y="3224357"/>
                  </a:lnTo>
                  <a:lnTo>
                    <a:pt x="6011323" y="3232158"/>
                  </a:lnTo>
                  <a:lnTo>
                    <a:pt x="6065361" y="3242804"/>
                  </a:lnTo>
                  <a:lnTo>
                    <a:pt x="6116773" y="3256135"/>
                  </a:lnTo>
                  <a:lnTo>
                    <a:pt x="6165265" y="3271993"/>
                  </a:lnTo>
                  <a:lnTo>
                    <a:pt x="6210541" y="3290218"/>
                  </a:lnTo>
                  <a:lnTo>
                    <a:pt x="6252305" y="3310651"/>
                  </a:lnTo>
                  <a:lnTo>
                    <a:pt x="6290262" y="3333134"/>
                  </a:lnTo>
                  <a:lnTo>
                    <a:pt x="6324116" y="3357508"/>
                  </a:lnTo>
                  <a:lnTo>
                    <a:pt x="6353573" y="3383612"/>
                  </a:lnTo>
                  <a:lnTo>
                    <a:pt x="6398111" y="3440379"/>
                  </a:lnTo>
                  <a:lnTo>
                    <a:pt x="6421513" y="3502162"/>
                  </a:lnTo>
                  <a:lnTo>
                    <a:pt x="6424549" y="3534537"/>
                  </a:lnTo>
                  <a:lnTo>
                    <a:pt x="6421513" y="3566934"/>
                  </a:lnTo>
                  <a:lnTo>
                    <a:pt x="6398111" y="3628753"/>
                  </a:lnTo>
                  <a:lnTo>
                    <a:pt x="6353573" y="3685547"/>
                  </a:lnTo>
                  <a:lnTo>
                    <a:pt x="6324116" y="3711661"/>
                  </a:lnTo>
                  <a:lnTo>
                    <a:pt x="6290262" y="3736043"/>
                  </a:lnTo>
                  <a:lnTo>
                    <a:pt x="6252305" y="3758533"/>
                  </a:lnTo>
                  <a:lnTo>
                    <a:pt x="6210541" y="3778972"/>
                  </a:lnTo>
                  <a:lnTo>
                    <a:pt x="6165265" y="3797201"/>
                  </a:lnTo>
                  <a:lnTo>
                    <a:pt x="6116773" y="3813061"/>
                  </a:lnTo>
                  <a:lnTo>
                    <a:pt x="6065361" y="3826394"/>
                  </a:lnTo>
                  <a:lnTo>
                    <a:pt x="6011323" y="3837041"/>
                  </a:lnTo>
                  <a:lnTo>
                    <a:pt x="5954955" y="3844843"/>
                  </a:lnTo>
                  <a:lnTo>
                    <a:pt x="5896553" y="3849640"/>
                  </a:lnTo>
                  <a:lnTo>
                    <a:pt x="5836412" y="3851275"/>
                  </a:lnTo>
                  <a:lnTo>
                    <a:pt x="5776270" y="3849640"/>
                  </a:lnTo>
                  <a:lnTo>
                    <a:pt x="5717868" y="3844843"/>
                  </a:lnTo>
                  <a:lnTo>
                    <a:pt x="5661500" y="3837041"/>
                  </a:lnTo>
                  <a:lnTo>
                    <a:pt x="5607462" y="3826394"/>
                  </a:lnTo>
                  <a:lnTo>
                    <a:pt x="5556050" y="3813061"/>
                  </a:lnTo>
                  <a:lnTo>
                    <a:pt x="5507558" y="3797201"/>
                  </a:lnTo>
                  <a:lnTo>
                    <a:pt x="5462282" y="3778972"/>
                  </a:lnTo>
                  <a:lnTo>
                    <a:pt x="5420518" y="3758533"/>
                  </a:lnTo>
                  <a:lnTo>
                    <a:pt x="5382561" y="3736043"/>
                  </a:lnTo>
                  <a:lnTo>
                    <a:pt x="5348707" y="3711661"/>
                  </a:lnTo>
                  <a:lnTo>
                    <a:pt x="5319250" y="3685547"/>
                  </a:lnTo>
                  <a:lnTo>
                    <a:pt x="5274712" y="3628753"/>
                  </a:lnTo>
                  <a:lnTo>
                    <a:pt x="5251310" y="3566934"/>
                  </a:lnTo>
                  <a:lnTo>
                    <a:pt x="5248275" y="3534537"/>
                  </a:lnTo>
                  <a:close/>
                </a:path>
              </a:pathLst>
            </a:custGeom>
            <a:ln w="25400">
              <a:solidFill>
                <a:srgbClr val="FF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49850" y="1083817"/>
              <a:ext cx="3701415" cy="3985260"/>
            </a:xfrm>
            <a:custGeom>
              <a:avLst/>
              <a:gdLst/>
              <a:ahLst/>
              <a:cxnLst/>
              <a:rect l="l" t="t" r="r" b="b"/>
              <a:pathLst>
                <a:path w="3701415" h="3985260">
                  <a:moveTo>
                    <a:pt x="0" y="3623183"/>
                  </a:moveTo>
                  <a:lnTo>
                    <a:pt x="633476" y="3985133"/>
                  </a:lnTo>
                </a:path>
                <a:path w="3701415" h="3985260">
                  <a:moveTo>
                    <a:pt x="3701288" y="3258947"/>
                  </a:moveTo>
                  <a:lnTo>
                    <a:pt x="2986151" y="3985133"/>
                  </a:lnTo>
                </a:path>
                <a:path w="3701415" h="3985260">
                  <a:moveTo>
                    <a:pt x="3529076" y="0"/>
                  </a:moveTo>
                  <a:lnTo>
                    <a:pt x="1719326" y="546608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37789" y="24447"/>
            <a:ext cx="5544211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85" dirty="0">
                <a:solidFill>
                  <a:srgbClr val="FF0000"/>
                </a:solidFill>
              </a:rPr>
              <a:t>CẤU </a:t>
            </a:r>
            <a:r>
              <a:rPr sz="4400" dirty="0">
                <a:solidFill>
                  <a:srgbClr val="FF0000"/>
                </a:solidFill>
                <a:latin typeface="Carlito"/>
                <a:cs typeface="Carlito"/>
              </a:rPr>
              <a:t>TRÚC </a:t>
            </a:r>
            <a:r>
              <a:rPr sz="4400" spc="-15" dirty="0">
                <a:solidFill>
                  <a:srgbClr val="FF0000"/>
                </a:solidFill>
                <a:latin typeface="Carlito"/>
                <a:cs typeface="Carlito"/>
              </a:rPr>
              <a:t>BÀI</a:t>
            </a:r>
            <a:r>
              <a:rPr sz="4400" spc="-38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4400" spc="-565" dirty="0">
                <a:solidFill>
                  <a:srgbClr val="FF0000"/>
                </a:solidFill>
              </a:rPr>
              <a:t>HỌC</a:t>
            </a:r>
            <a:endParaRPr sz="4400"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18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255376"/>
            <a:ext cx="11734800" cy="5602623"/>
            <a:chOff x="2907792" y="1041463"/>
            <a:chExt cx="8468360" cy="5378450"/>
          </a:xfrm>
        </p:grpSpPr>
        <p:sp>
          <p:nvSpPr>
            <p:cNvPr id="3" name="object 3"/>
            <p:cNvSpPr/>
            <p:nvPr/>
          </p:nvSpPr>
          <p:spPr>
            <a:xfrm>
              <a:off x="2907792" y="1097152"/>
              <a:ext cx="8468233" cy="53226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30651" y="1041463"/>
              <a:ext cx="708025" cy="395605"/>
            </a:xfrm>
            <a:custGeom>
              <a:avLst/>
              <a:gdLst/>
              <a:ahLst/>
              <a:cxnLst/>
              <a:rect l="l" t="t" r="r" b="b"/>
              <a:pathLst>
                <a:path w="708025" h="395605">
                  <a:moveTo>
                    <a:pt x="708025" y="0"/>
                  </a:moveTo>
                  <a:lnTo>
                    <a:pt x="0" y="0"/>
                  </a:lnTo>
                  <a:lnTo>
                    <a:pt x="0" y="395287"/>
                  </a:lnTo>
                  <a:lnTo>
                    <a:pt x="708025" y="395287"/>
                  </a:lnTo>
                  <a:lnTo>
                    <a:pt x="708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6200" y="0"/>
            <a:ext cx="5801868" cy="513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43200" y="609600"/>
            <a:ext cx="62484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45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sz="3600" spc="-245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245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3600" spc="-270" dirty="0" err="1" smtClean="0">
                <a:solidFill>
                  <a:srgbClr val="FF0000"/>
                </a:solidFill>
                <a:latin typeface="+mj-lt"/>
              </a:rPr>
              <a:t>học</a:t>
            </a:r>
            <a:r>
              <a:rPr sz="3600" spc="-27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3600" spc="-185" dirty="0">
                <a:solidFill>
                  <a:srgbClr val="FF0000"/>
                </a:solidFill>
                <a:latin typeface="+mj-lt"/>
              </a:rPr>
              <a:t>hình </a:t>
            </a:r>
            <a:r>
              <a:rPr sz="3600" spc="-155" dirty="0">
                <a:solidFill>
                  <a:srgbClr val="FF0000"/>
                </a:solidFill>
                <a:latin typeface="+mj-lt"/>
              </a:rPr>
              <a:t>thành </a:t>
            </a:r>
            <a:r>
              <a:rPr sz="3600" spc="-170" dirty="0">
                <a:solidFill>
                  <a:srgbClr val="FF0000"/>
                </a:solidFill>
                <a:latin typeface="+mj-lt"/>
              </a:rPr>
              <a:t>kiến </a:t>
            </a:r>
            <a:r>
              <a:rPr sz="3600" spc="-195" dirty="0">
                <a:solidFill>
                  <a:srgbClr val="FF0000"/>
                </a:solidFill>
                <a:latin typeface="+mj-lt"/>
              </a:rPr>
              <a:t>thức</a:t>
            </a:r>
            <a:r>
              <a:rPr sz="3600" spc="175" dirty="0">
                <a:solidFill>
                  <a:srgbClr val="FF0000"/>
                </a:solidFill>
                <a:latin typeface="+mj-lt"/>
              </a:rPr>
              <a:t> </a:t>
            </a:r>
            <a:r>
              <a:rPr sz="3600" spc="-185" dirty="0">
                <a:solidFill>
                  <a:srgbClr val="FF0000"/>
                </a:solidFill>
                <a:latin typeface="+mj-lt"/>
              </a:rPr>
              <a:t>mới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2780" y="381000"/>
            <a:ext cx="511302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295" dirty="0">
                <a:latin typeface="Times New Roman" pitchFamily="18" charset="0"/>
                <a:cs typeface="Times New Roman" pitchFamily="18" charset="0"/>
              </a:rPr>
              <a:t>TỰ </a:t>
            </a:r>
            <a:r>
              <a:rPr sz="4000" spc="-260" dirty="0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spc="-260" dirty="0" smtClean="0">
                <a:latin typeface="Times New Roman" pitchFamily="18" charset="0"/>
                <a:cs typeface="Times New Roman" pitchFamily="18" charset="0"/>
              </a:rPr>
              <a:t> VÀ </a:t>
            </a:r>
            <a:r>
              <a:rPr sz="4000" spc="-370" dirty="0" smtClean="0">
                <a:latin typeface="Times New Roman" pitchFamily="18" charset="0"/>
                <a:cs typeface="Times New Roman" pitchFamily="18" charset="0"/>
              </a:rPr>
              <a:t>XÃ </a:t>
            </a:r>
            <a:r>
              <a:rPr sz="4000" spc="-220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sz="4000" spc="-3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16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3705" y="1143000"/>
            <a:ext cx="6195695" cy="265720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b="1" spc="-225" dirty="0">
                <a:solidFill>
                  <a:srgbClr val="FF0000"/>
                </a:solidFill>
                <a:latin typeface="Arial"/>
                <a:cs typeface="Arial"/>
              </a:rPr>
              <a:t>ĐỖ </a:t>
            </a:r>
            <a:r>
              <a:rPr sz="2800" b="1" spc="-235" dirty="0">
                <a:solidFill>
                  <a:srgbClr val="FF0000"/>
                </a:solidFill>
                <a:latin typeface="Arial"/>
                <a:cs typeface="Arial"/>
              </a:rPr>
              <a:t>XUÂN </a:t>
            </a:r>
            <a:r>
              <a:rPr sz="2800" b="1" spc="-165" dirty="0">
                <a:solidFill>
                  <a:srgbClr val="FF0000"/>
                </a:solidFill>
                <a:latin typeface="Arial"/>
                <a:cs typeface="Arial"/>
              </a:rPr>
              <a:t>HỘI </a:t>
            </a:r>
            <a:r>
              <a:rPr sz="2800" b="1" spc="-229" dirty="0">
                <a:solidFill>
                  <a:srgbClr val="FF0000"/>
                </a:solidFill>
                <a:latin typeface="Arial"/>
                <a:cs typeface="Arial"/>
              </a:rPr>
              <a:t>(TỔNG </a:t>
            </a:r>
            <a:r>
              <a:rPr sz="2800" b="1" spc="-290" dirty="0">
                <a:solidFill>
                  <a:srgbClr val="FF0000"/>
                </a:solidFill>
                <a:latin typeface="Arial"/>
                <a:cs typeface="Arial"/>
              </a:rPr>
              <a:t>CHỦ</a:t>
            </a:r>
            <a:r>
              <a:rPr sz="2800" b="1" spc="-2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10" dirty="0">
                <a:solidFill>
                  <a:srgbClr val="FF0000"/>
                </a:solidFill>
                <a:latin typeface="Arial"/>
                <a:cs typeface="Arial"/>
              </a:rPr>
              <a:t>BIÊN)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800" b="1" spc="-265" dirty="0">
                <a:solidFill>
                  <a:srgbClr val="FF0000"/>
                </a:solidFill>
                <a:latin typeface="Arial"/>
                <a:cs typeface="Arial"/>
              </a:rPr>
              <a:t>NGUYỄN </a:t>
            </a:r>
            <a:r>
              <a:rPr sz="2800" b="1" spc="-180" dirty="0">
                <a:solidFill>
                  <a:srgbClr val="FF0000"/>
                </a:solidFill>
                <a:latin typeface="Arial"/>
                <a:cs typeface="Arial"/>
              </a:rPr>
              <a:t>THỊ </a:t>
            </a:r>
            <a:r>
              <a:rPr sz="2800" b="1" spc="-225" dirty="0">
                <a:solidFill>
                  <a:srgbClr val="FF0000"/>
                </a:solidFill>
                <a:latin typeface="Arial"/>
                <a:cs typeface="Arial"/>
              </a:rPr>
              <a:t>THU </a:t>
            </a:r>
            <a:r>
              <a:rPr sz="2800" b="1" spc="-250" dirty="0">
                <a:solidFill>
                  <a:srgbClr val="FF0000"/>
                </a:solidFill>
                <a:latin typeface="Arial"/>
                <a:cs typeface="Arial"/>
              </a:rPr>
              <a:t>HẰNG </a:t>
            </a:r>
            <a:r>
              <a:rPr sz="2800" b="1" spc="-225" dirty="0">
                <a:solidFill>
                  <a:srgbClr val="FF0000"/>
                </a:solidFill>
                <a:latin typeface="Arial"/>
                <a:cs typeface="Arial"/>
              </a:rPr>
              <a:t>(CHỦ</a:t>
            </a:r>
            <a:r>
              <a:rPr sz="2800" b="1" spc="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10" dirty="0">
                <a:solidFill>
                  <a:srgbClr val="FF0000"/>
                </a:solidFill>
                <a:latin typeface="Arial"/>
                <a:cs typeface="Arial"/>
              </a:rPr>
              <a:t>BIÊN)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120100"/>
              </a:lnSpc>
              <a:spcBef>
                <a:spcPts val="994"/>
              </a:spcBef>
            </a:pPr>
            <a:r>
              <a:rPr sz="2800" b="1" spc="-285" dirty="0">
                <a:latin typeface="Arial"/>
                <a:cs typeface="Arial"/>
              </a:rPr>
              <a:t>LƯU </a:t>
            </a:r>
            <a:r>
              <a:rPr sz="2800" b="1" spc="-250" dirty="0">
                <a:latin typeface="Arial"/>
                <a:cs typeface="Arial"/>
              </a:rPr>
              <a:t>PHƯƠNG </a:t>
            </a:r>
            <a:r>
              <a:rPr sz="2800" b="1" spc="-235" dirty="0">
                <a:latin typeface="Arial"/>
                <a:cs typeface="Arial"/>
              </a:rPr>
              <a:t>THANH </a:t>
            </a:r>
            <a:r>
              <a:rPr sz="2800" b="1" spc="-170" dirty="0">
                <a:latin typeface="Arial"/>
                <a:cs typeface="Arial"/>
              </a:rPr>
              <a:t>BÌNH, </a:t>
            </a:r>
            <a:r>
              <a:rPr sz="2800" b="1" spc="-275" dirty="0">
                <a:latin typeface="Arial"/>
                <a:cs typeface="Arial"/>
              </a:rPr>
              <a:t>TRẦN </a:t>
            </a:r>
            <a:r>
              <a:rPr sz="2800" b="1" spc="-180" dirty="0">
                <a:latin typeface="Arial"/>
                <a:cs typeface="Arial"/>
              </a:rPr>
              <a:t>THỊ </a:t>
            </a:r>
            <a:r>
              <a:rPr sz="2800" b="1" spc="-225" dirty="0">
                <a:latin typeface="Arial"/>
                <a:cs typeface="Arial"/>
              </a:rPr>
              <a:t>THU </a:t>
            </a:r>
            <a:r>
              <a:rPr sz="2800" b="1" spc="-210" dirty="0">
                <a:latin typeface="Arial"/>
                <a:cs typeface="Arial"/>
              </a:rPr>
              <a:t>HIỀN  </a:t>
            </a:r>
            <a:r>
              <a:rPr sz="2800" b="1" spc="-509" dirty="0">
                <a:latin typeface="Arial"/>
                <a:cs typeface="Arial"/>
              </a:rPr>
              <a:t>LÝ </a:t>
            </a:r>
            <a:r>
              <a:rPr sz="2800" b="1" spc="-260" dirty="0">
                <a:latin typeface="Arial"/>
                <a:cs typeface="Arial"/>
              </a:rPr>
              <a:t>KHÁNH </a:t>
            </a:r>
            <a:r>
              <a:rPr sz="2800" b="1" spc="-204" dirty="0">
                <a:latin typeface="Arial"/>
                <a:cs typeface="Arial"/>
              </a:rPr>
              <a:t>HOA, </a:t>
            </a:r>
            <a:r>
              <a:rPr sz="2800" b="1" spc="-75" dirty="0">
                <a:latin typeface="Arial"/>
                <a:cs typeface="Arial"/>
              </a:rPr>
              <a:t>MAI </a:t>
            </a:r>
            <a:r>
              <a:rPr sz="2800" b="1" spc="-180" dirty="0">
                <a:latin typeface="Arial"/>
                <a:cs typeface="Arial"/>
              </a:rPr>
              <a:t>THỊ </a:t>
            </a:r>
            <a:r>
              <a:rPr sz="2800" b="1" spc="-125" dirty="0">
                <a:latin typeface="Arial"/>
                <a:cs typeface="Arial"/>
              </a:rPr>
              <a:t>KIM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spc="-280" dirty="0">
                <a:latin typeface="Arial"/>
                <a:cs typeface="Arial"/>
              </a:rPr>
              <a:t>PHƯỢNG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3400" y="152400"/>
            <a:ext cx="7711441" cy="6705597"/>
            <a:chOff x="5552389" y="232257"/>
            <a:chExt cx="6450635" cy="6705597"/>
          </a:xfrm>
        </p:grpSpPr>
        <p:sp>
          <p:nvSpPr>
            <p:cNvPr id="6" name="object 6"/>
            <p:cNvSpPr/>
            <p:nvPr/>
          </p:nvSpPr>
          <p:spPr>
            <a:xfrm>
              <a:off x="11771376" y="6444081"/>
              <a:ext cx="170688" cy="1889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31841" y="232257"/>
              <a:ext cx="2371183" cy="39608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52389" y="3661257"/>
              <a:ext cx="2230950" cy="32765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83339" y="2137257"/>
              <a:ext cx="2314684" cy="3886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150301"/>
            <a:ext cx="11734799" cy="5707699"/>
            <a:chOff x="3463925" y="1139825"/>
            <a:chExt cx="8143485" cy="5124498"/>
          </a:xfrm>
        </p:grpSpPr>
        <p:sp>
          <p:nvSpPr>
            <p:cNvPr id="3" name="object 3"/>
            <p:cNvSpPr/>
            <p:nvPr/>
          </p:nvSpPr>
          <p:spPr>
            <a:xfrm>
              <a:off x="3463925" y="1150302"/>
              <a:ext cx="8143485" cy="51140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7475" y="1139825"/>
              <a:ext cx="730250" cy="381000"/>
            </a:xfrm>
            <a:custGeom>
              <a:avLst/>
              <a:gdLst/>
              <a:ahLst/>
              <a:cxnLst/>
              <a:rect l="l" t="t" r="r" b="b"/>
              <a:pathLst>
                <a:path w="730250" h="381000">
                  <a:moveTo>
                    <a:pt x="73025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730250" y="381000"/>
                  </a:lnTo>
                  <a:lnTo>
                    <a:pt x="730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609600" y="0"/>
            <a:ext cx="5800725" cy="514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1116012"/>
            <a:ext cx="3786504" cy="401955"/>
          </a:xfrm>
          <a:custGeom>
            <a:avLst/>
            <a:gdLst/>
            <a:ahLst/>
            <a:cxnLst/>
            <a:rect l="l" t="t" r="r" b="b"/>
            <a:pathLst>
              <a:path w="3786504" h="401955">
                <a:moveTo>
                  <a:pt x="3786251" y="0"/>
                </a:moveTo>
                <a:lnTo>
                  <a:pt x="0" y="0"/>
                </a:lnTo>
                <a:lnTo>
                  <a:pt x="0" y="401637"/>
                </a:lnTo>
                <a:lnTo>
                  <a:pt x="3786251" y="401637"/>
                </a:lnTo>
                <a:lnTo>
                  <a:pt x="37862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718" y="529909"/>
            <a:ext cx="885708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4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sz="4400" spc="-27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sz="4400" spc="-19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sz="4400" spc="-1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hành, </a:t>
            </a:r>
            <a:r>
              <a:rPr sz="4400" spc="-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</a:t>
            </a:r>
            <a:r>
              <a:rPr sz="4400" spc="-2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 </a:t>
            </a:r>
            <a:r>
              <a:rPr sz="4400" spc="-19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sz="4400" spc="2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spc="-10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endParaRPr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228600"/>
            <a:ext cx="11887200" cy="6400799"/>
            <a:chOff x="152400" y="228600"/>
            <a:chExt cx="11431523" cy="6400799"/>
          </a:xfrm>
        </p:grpSpPr>
        <p:sp>
          <p:nvSpPr>
            <p:cNvPr id="3" name="object 3"/>
            <p:cNvSpPr/>
            <p:nvPr/>
          </p:nvSpPr>
          <p:spPr>
            <a:xfrm>
              <a:off x="152400" y="1208151"/>
              <a:ext cx="11431523" cy="54212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56050" y="1004951"/>
              <a:ext cx="763905" cy="406400"/>
            </a:xfrm>
            <a:custGeom>
              <a:avLst/>
              <a:gdLst/>
              <a:ahLst/>
              <a:cxnLst/>
              <a:rect l="l" t="t" r="r" b="b"/>
              <a:pathLst>
                <a:path w="763904" h="406400">
                  <a:moveTo>
                    <a:pt x="763587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763587" y="406400"/>
                  </a:lnTo>
                  <a:lnTo>
                    <a:pt x="763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" y="228600"/>
              <a:ext cx="5463413" cy="4837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03650" y="969962"/>
              <a:ext cx="3786504" cy="401955"/>
            </a:xfrm>
            <a:custGeom>
              <a:avLst/>
              <a:gdLst/>
              <a:ahLst/>
              <a:cxnLst/>
              <a:rect l="l" t="t" r="r" b="b"/>
              <a:pathLst>
                <a:path w="3786504" h="401955">
                  <a:moveTo>
                    <a:pt x="3786251" y="0"/>
                  </a:moveTo>
                  <a:lnTo>
                    <a:pt x="0" y="0"/>
                  </a:lnTo>
                  <a:lnTo>
                    <a:pt x="0" y="401637"/>
                  </a:lnTo>
                  <a:lnTo>
                    <a:pt x="3786251" y="401637"/>
                  </a:lnTo>
                  <a:lnTo>
                    <a:pt x="3786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14800" y="685800"/>
            <a:ext cx="470852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sz="4400" spc="-2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sz="4400" spc="-14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sz="4400" spc="-3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sz="4400" spc="-1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spc="-1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280" y="1143000"/>
            <a:ext cx="10815320" cy="41684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en-US" sz="6000" spc="-375" dirty="0" smtClean="0"/>
              <a:t>     </a:t>
            </a:r>
            <a:r>
              <a:rPr sz="6000" spc="-375" dirty="0" smtClean="0"/>
              <a:t>NHỮNG </a:t>
            </a:r>
            <a:r>
              <a:rPr sz="6000" spc="-260" dirty="0"/>
              <a:t>ĐIỂM </a:t>
            </a:r>
            <a:r>
              <a:rPr sz="6000" spc="-185" dirty="0"/>
              <a:t>MỚI</a:t>
            </a:r>
            <a:r>
              <a:rPr sz="6000" spc="-75" dirty="0"/>
              <a:t> </a:t>
            </a:r>
            <a:r>
              <a:rPr lang="en-US" sz="6000" spc="-75" dirty="0" smtClean="0"/>
              <a:t/>
            </a:r>
            <a:br>
              <a:rPr lang="en-US" sz="6000" spc="-75" dirty="0" smtClean="0"/>
            </a:br>
            <a:r>
              <a:rPr sz="6000" spc="-600" dirty="0" smtClean="0"/>
              <a:t>CỦA</a:t>
            </a:r>
            <a:r>
              <a:rPr lang="en-US" sz="6000" dirty="0"/>
              <a:t> </a:t>
            </a:r>
            <a:r>
              <a:rPr sz="6000" spc="-30" dirty="0" smtClean="0">
                <a:latin typeface="Carlito"/>
                <a:cs typeface="Carlito"/>
              </a:rPr>
              <a:t>SÁCH </a:t>
            </a:r>
            <a:r>
              <a:rPr sz="6000" spc="-20" dirty="0">
                <a:latin typeface="Carlito"/>
                <a:cs typeface="Carlito"/>
              </a:rPr>
              <a:t>GIÁO </a:t>
            </a:r>
            <a:r>
              <a:rPr sz="6000" spc="-15" dirty="0">
                <a:latin typeface="Carlito"/>
                <a:cs typeface="Carlito"/>
              </a:rPr>
              <a:t>KHOA </a:t>
            </a:r>
            <a:r>
              <a:rPr lang="en-US" sz="6000" spc="-15" dirty="0" smtClean="0">
                <a:latin typeface="Carlito"/>
                <a:cs typeface="Carlito"/>
              </a:rPr>
              <a:t/>
            </a:r>
            <a:br>
              <a:rPr lang="en-US" sz="6000" spc="-15" dirty="0" smtClean="0">
                <a:latin typeface="Carlito"/>
                <a:cs typeface="Carlito"/>
              </a:rPr>
            </a:br>
            <a:r>
              <a:rPr sz="6000" spc="-405" dirty="0" smtClean="0"/>
              <a:t>TỰ </a:t>
            </a:r>
            <a:r>
              <a:rPr sz="6000" dirty="0">
                <a:latin typeface="Carlito"/>
                <a:cs typeface="Carlito"/>
              </a:rPr>
              <a:t>NHIÊN </a:t>
            </a:r>
            <a:r>
              <a:rPr sz="6000" spc="-114" dirty="0">
                <a:latin typeface="Carlito"/>
                <a:cs typeface="Carlito"/>
              </a:rPr>
              <a:t>VÀ </a:t>
            </a:r>
            <a:r>
              <a:rPr sz="6000" dirty="0">
                <a:latin typeface="Carlito"/>
                <a:cs typeface="Carlito"/>
              </a:rPr>
              <a:t>XÃ </a:t>
            </a:r>
            <a:r>
              <a:rPr sz="6000" spc="-300" dirty="0"/>
              <a:t>HỘI</a:t>
            </a:r>
            <a:r>
              <a:rPr sz="6000" spc="40" dirty="0"/>
              <a:t> </a:t>
            </a:r>
            <a:r>
              <a:rPr sz="6000" dirty="0">
                <a:latin typeface="Carlito"/>
                <a:cs typeface="Carlito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38600" y="228600"/>
            <a:ext cx="3886200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sz="6000" b="1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0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9189" y="3581400"/>
            <a:ext cx="2932810" cy="3276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2192000" cy="6691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9600" y="685800"/>
            <a:ext cx="11353800" cy="58660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z="2600" b="1" spc="-10" dirty="0" smtClean="0">
                <a:solidFill>
                  <a:srgbClr val="FF0000"/>
                </a:solidFill>
                <a:latin typeface="Arial"/>
                <a:cs typeface="Arial"/>
              </a:rPr>
              <a:t>SÁCH 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ĐƯỢC BIÊN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SOẠN THEO MÔ 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HÌNH HOẠT ĐỘNG HỌC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VÀ  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PHÁT </a:t>
            </a:r>
            <a:r>
              <a:rPr sz="2600" b="1" spc="-5" dirty="0">
                <a:solidFill>
                  <a:srgbClr val="FF0000"/>
                </a:solidFill>
                <a:latin typeface="Arial"/>
                <a:cs typeface="Arial"/>
              </a:rPr>
              <a:t>TRIỂN 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NĂNG</a:t>
            </a:r>
            <a:r>
              <a:rPr sz="26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0000"/>
                </a:solidFill>
                <a:latin typeface="Arial"/>
                <a:cs typeface="Arial"/>
              </a:rPr>
              <a:t>LỰC</a:t>
            </a:r>
            <a:endParaRPr sz="2600" b="1" dirty="0">
              <a:latin typeface="Arial"/>
              <a:cs typeface="Arial"/>
            </a:endParaRPr>
          </a:p>
          <a:p>
            <a:pPr marL="508000" indent="-495934">
              <a:lnSpc>
                <a:spcPct val="100000"/>
              </a:lnSpc>
              <a:spcBef>
                <a:spcPts val="1670"/>
              </a:spcBef>
              <a:buFont typeface="Wingdings"/>
              <a:buChar char=""/>
              <a:tabLst>
                <a:tab pos="508000" algn="l"/>
                <a:tab pos="508634" algn="l"/>
              </a:tabLst>
            </a:pPr>
            <a:r>
              <a:rPr sz="2600" b="1" spc="-5" dirty="0">
                <a:latin typeface="Arial"/>
                <a:cs typeface="Arial"/>
              </a:rPr>
              <a:t>Bài học được </a:t>
            </a:r>
            <a:r>
              <a:rPr sz="2600" b="1" dirty="0">
                <a:latin typeface="Arial"/>
                <a:cs typeface="Arial"/>
              </a:rPr>
              <a:t>trình </a:t>
            </a:r>
            <a:r>
              <a:rPr sz="2600" b="1" spc="-5" dirty="0">
                <a:latin typeface="Arial"/>
                <a:cs typeface="Arial"/>
              </a:rPr>
              <a:t>bày </a:t>
            </a:r>
            <a:r>
              <a:rPr sz="2600" b="1" dirty="0">
                <a:latin typeface="Arial"/>
                <a:cs typeface="Arial"/>
              </a:rPr>
              <a:t>theo </a:t>
            </a:r>
            <a:r>
              <a:rPr sz="2600" b="1" spc="-5" dirty="0">
                <a:latin typeface="Arial"/>
                <a:cs typeface="Arial"/>
              </a:rPr>
              <a:t>logic tiến </a:t>
            </a:r>
            <a:r>
              <a:rPr sz="2600" b="1" dirty="0">
                <a:latin typeface="Arial"/>
                <a:cs typeface="Arial"/>
              </a:rPr>
              <a:t>trình </a:t>
            </a:r>
            <a:r>
              <a:rPr sz="2600" b="1" spc="-5" dirty="0">
                <a:latin typeface="Arial"/>
                <a:cs typeface="Arial"/>
              </a:rPr>
              <a:t>hoạt động</a:t>
            </a:r>
            <a:r>
              <a:rPr sz="2600" b="1" spc="3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học.</a:t>
            </a:r>
            <a:endParaRPr sz="2600" b="1" dirty="0">
              <a:latin typeface="Arial"/>
              <a:cs typeface="Arial"/>
            </a:endParaRPr>
          </a:p>
          <a:p>
            <a:pPr marL="408940" indent="-396240">
              <a:lnSpc>
                <a:spcPct val="100000"/>
              </a:lnSpc>
              <a:spcBef>
                <a:spcPts val="1680"/>
              </a:spcBef>
              <a:buFont typeface="Wingdings"/>
              <a:buChar char=""/>
              <a:tabLst>
                <a:tab pos="408940" algn="l"/>
              </a:tabLst>
            </a:pPr>
            <a:r>
              <a:rPr sz="2600" b="1" spc="-10" dirty="0">
                <a:latin typeface="Arial"/>
                <a:cs typeface="Arial"/>
              </a:rPr>
              <a:t>Các </a:t>
            </a:r>
            <a:r>
              <a:rPr sz="2600" b="1" spc="-5" dirty="0">
                <a:latin typeface="Arial"/>
                <a:cs typeface="Arial"/>
              </a:rPr>
              <a:t>hoạt động học tập gắn liền </a:t>
            </a:r>
            <a:r>
              <a:rPr sz="2600" b="1" dirty="0">
                <a:latin typeface="Arial"/>
                <a:cs typeface="Arial"/>
              </a:rPr>
              <a:t>với phát </a:t>
            </a:r>
            <a:r>
              <a:rPr sz="2600" b="1" spc="-5" dirty="0">
                <a:latin typeface="Arial"/>
                <a:cs typeface="Arial"/>
              </a:rPr>
              <a:t>triển </a:t>
            </a:r>
            <a:r>
              <a:rPr sz="2600" b="1" dirty="0">
                <a:latin typeface="Arial"/>
                <a:cs typeface="Arial"/>
              </a:rPr>
              <a:t>năng </a:t>
            </a:r>
            <a:r>
              <a:rPr sz="2600" b="1" spc="-10" dirty="0">
                <a:latin typeface="Arial"/>
                <a:cs typeface="Arial"/>
              </a:rPr>
              <a:t>lực </a:t>
            </a:r>
            <a:r>
              <a:rPr sz="2600" b="1" spc="-5" dirty="0">
                <a:latin typeface="Arial"/>
                <a:cs typeface="Arial"/>
              </a:rPr>
              <a:t>khoa</a:t>
            </a:r>
            <a:r>
              <a:rPr sz="2600" b="1" spc="13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học.</a:t>
            </a:r>
            <a:endParaRPr sz="2600" b="1" dirty="0">
              <a:latin typeface="Arial"/>
              <a:cs typeface="Arial"/>
            </a:endParaRPr>
          </a:p>
          <a:p>
            <a:pPr marL="408940" indent="-396240">
              <a:lnSpc>
                <a:spcPct val="100000"/>
              </a:lnSpc>
              <a:spcBef>
                <a:spcPts val="1670"/>
              </a:spcBef>
              <a:buFont typeface="Wingdings"/>
              <a:buChar char=""/>
              <a:tabLst>
                <a:tab pos="408940" algn="l"/>
              </a:tabLst>
            </a:pPr>
            <a:r>
              <a:rPr sz="2600" b="1" spc="-5" dirty="0">
                <a:latin typeface="Arial"/>
                <a:cs typeface="Arial"/>
              </a:rPr>
              <a:t>Phát huy tối đa vai trò của kênh chữ và kênh</a:t>
            </a:r>
            <a:r>
              <a:rPr sz="2600" b="1" spc="65" dirty="0">
                <a:latin typeface="Arial"/>
                <a:cs typeface="Arial"/>
              </a:rPr>
              <a:t> </a:t>
            </a:r>
            <a:r>
              <a:rPr sz="2600" b="1" dirty="0" err="1">
                <a:latin typeface="Arial"/>
                <a:cs typeface="Arial"/>
              </a:rPr>
              <a:t>hình</a:t>
            </a:r>
            <a:r>
              <a:rPr sz="2600" b="1" dirty="0" smtClean="0">
                <a:latin typeface="Arial"/>
                <a:cs typeface="Arial"/>
              </a:rPr>
              <a:t>.</a:t>
            </a:r>
            <a:endParaRPr lang="vi-VN" sz="2600" b="1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20"/>
              </a:spcBef>
            </a:pPr>
            <a:r>
              <a:rPr lang="vi-VN" sz="2600" b="1" dirty="0" smtClean="0">
                <a:solidFill>
                  <a:srgbClr val="FF0000"/>
                </a:solidFill>
                <a:cs typeface="Arial"/>
              </a:rPr>
              <a:t>SÁCH CÓ TÍNH TÍCH </a:t>
            </a:r>
            <a:r>
              <a:rPr lang="vi-VN" sz="2600" b="1" spc="-5" dirty="0" smtClean="0">
                <a:solidFill>
                  <a:srgbClr val="FF0000"/>
                </a:solidFill>
                <a:cs typeface="Arial"/>
              </a:rPr>
              <a:t>HỢP</a:t>
            </a:r>
            <a:r>
              <a:rPr lang="vi-VN" sz="2600" b="1" spc="-140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vi-VN" sz="2600" b="1" dirty="0" smtClean="0">
                <a:solidFill>
                  <a:srgbClr val="FF0000"/>
                </a:solidFill>
                <a:cs typeface="Arial"/>
              </a:rPr>
              <a:t>CAO</a:t>
            </a:r>
            <a:endParaRPr lang="vi-VN" sz="2600" b="1" dirty="0" smtClean="0"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1620"/>
              </a:spcBef>
            </a:pPr>
            <a:r>
              <a:rPr lang="vi-VN" sz="2600" b="1" dirty="0" smtClean="0">
                <a:cs typeface="Arial"/>
              </a:rPr>
              <a:t>Thể </a:t>
            </a:r>
            <a:r>
              <a:rPr lang="vi-VN" sz="2600" b="1" spc="-5" dirty="0" smtClean="0">
                <a:cs typeface="Arial"/>
              </a:rPr>
              <a:t>hiện</a:t>
            </a:r>
            <a:r>
              <a:rPr lang="vi-VN" sz="2600" b="1" dirty="0" smtClean="0">
                <a:cs typeface="Arial"/>
              </a:rPr>
              <a:t> </a:t>
            </a:r>
            <a:r>
              <a:rPr lang="vi-VN" sz="2600" b="1" spc="-5" dirty="0" smtClean="0">
                <a:cs typeface="Arial"/>
              </a:rPr>
              <a:t>ở:</a:t>
            </a:r>
            <a:endParaRPr lang="vi-VN" sz="2600" b="1" dirty="0" smtClean="0">
              <a:cs typeface="Arial"/>
            </a:endParaRPr>
          </a:p>
          <a:p>
            <a:pPr marL="408940" indent="-396240">
              <a:lnSpc>
                <a:spcPct val="100000"/>
              </a:lnSpc>
              <a:spcBef>
                <a:spcPts val="1635"/>
              </a:spcBef>
              <a:buFont typeface="Wingdings" pitchFamily="2" charset="2"/>
              <a:buChar char="ü"/>
              <a:tabLst>
                <a:tab pos="408940" algn="l"/>
              </a:tabLst>
            </a:pPr>
            <a:r>
              <a:rPr lang="vi-VN" sz="2600" b="1" dirty="0" smtClean="0">
                <a:cs typeface="Arial"/>
              </a:rPr>
              <a:t>Cấu trúc sách và cấu trúc </a:t>
            </a:r>
            <a:r>
              <a:rPr lang="vi-VN" sz="2600" b="1" spc="-5" dirty="0" smtClean="0">
                <a:cs typeface="Arial"/>
              </a:rPr>
              <a:t>bài</a:t>
            </a:r>
            <a:r>
              <a:rPr lang="vi-VN" sz="2600" b="1" spc="-75" dirty="0" smtClean="0">
                <a:cs typeface="Arial"/>
              </a:rPr>
              <a:t> </a:t>
            </a:r>
            <a:r>
              <a:rPr lang="vi-VN" sz="2600" b="1" dirty="0" smtClean="0">
                <a:cs typeface="Arial"/>
              </a:rPr>
              <a:t>học</a:t>
            </a:r>
          </a:p>
          <a:p>
            <a:pPr marL="408940" indent="-396240">
              <a:lnSpc>
                <a:spcPct val="100000"/>
              </a:lnSpc>
              <a:spcBef>
                <a:spcPts val="1635"/>
              </a:spcBef>
              <a:buFont typeface="Wingdings" pitchFamily="2" charset="2"/>
              <a:buChar char="ü"/>
              <a:tabLst>
                <a:tab pos="408940" algn="l"/>
              </a:tabLst>
            </a:pPr>
            <a:r>
              <a:rPr lang="vi-VN" sz="2600" b="1" dirty="0" smtClean="0">
                <a:cs typeface="Arial"/>
              </a:rPr>
              <a:t>Nội </a:t>
            </a:r>
            <a:r>
              <a:rPr lang="vi-VN" sz="2600" b="1" spc="-5" dirty="0" smtClean="0">
                <a:cs typeface="Arial"/>
              </a:rPr>
              <a:t>dung bài</a:t>
            </a:r>
            <a:r>
              <a:rPr lang="vi-VN" sz="2600" b="1" spc="-20" dirty="0" smtClean="0">
                <a:cs typeface="Arial"/>
              </a:rPr>
              <a:t> </a:t>
            </a:r>
            <a:r>
              <a:rPr lang="vi-VN" sz="2600" b="1" spc="-5" dirty="0" smtClean="0">
                <a:cs typeface="Arial"/>
              </a:rPr>
              <a:t>học</a:t>
            </a:r>
            <a:endParaRPr lang="vi-VN" sz="2600" b="1" dirty="0" smtClean="0">
              <a:cs typeface="Arial"/>
            </a:endParaRPr>
          </a:p>
          <a:p>
            <a:pPr marL="408940" indent="-396240">
              <a:lnSpc>
                <a:spcPct val="100000"/>
              </a:lnSpc>
              <a:spcBef>
                <a:spcPts val="1620"/>
              </a:spcBef>
              <a:buFont typeface="Wingdings" pitchFamily="2" charset="2"/>
              <a:buChar char="ü"/>
              <a:tabLst>
                <a:tab pos="408940" algn="l"/>
              </a:tabLst>
            </a:pPr>
            <a:r>
              <a:rPr lang="vi-VN" sz="2600" b="1" dirty="0" smtClean="0">
                <a:cs typeface="Arial"/>
              </a:rPr>
              <a:t> Phương thức tổ chức dạy</a:t>
            </a:r>
            <a:r>
              <a:rPr lang="vi-VN" sz="2600" b="1" spc="-60" dirty="0" smtClean="0">
                <a:cs typeface="Arial"/>
              </a:rPr>
              <a:t> </a:t>
            </a:r>
            <a:r>
              <a:rPr lang="vi-VN" sz="2600" b="1" dirty="0" smtClean="0">
                <a:cs typeface="Arial"/>
              </a:rPr>
              <a:t>học</a:t>
            </a:r>
            <a:endParaRPr sz="2600" b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28600"/>
            <a:ext cx="11811000" cy="6477000"/>
            <a:chOff x="1676400" y="304800"/>
            <a:chExt cx="9601200" cy="5867400"/>
          </a:xfrm>
        </p:grpSpPr>
        <p:sp>
          <p:nvSpPr>
            <p:cNvPr id="2" name="object 2"/>
            <p:cNvSpPr/>
            <p:nvPr/>
          </p:nvSpPr>
          <p:spPr>
            <a:xfrm>
              <a:off x="1676400" y="762000"/>
              <a:ext cx="4516374" cy="53873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6172200" y="304800"/>
              <a:ext cx="5105400" cy="5867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0"/>
            <a:ext cx="44196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67481" y="35560"/>
            <a:ext cx="8072121" cy="6705600"/>
            <a:chOff x="5703229" y="284862"/>
            <a:chExt cx="7786758" cy="7838700"/>
          </a:xfrm>
        </p:grpSpPr>
        <p:sp>
          <p:nvSpPr>
            <p:cNvPr id="4" name="object 4"/>
            <p:cNvSpPr/>
            <p:nvPr/>
          </p:nvSpPr>
          <p:spPr>
            <a:xfrm>
              <a:off x="8124032" y="284862"/>
              <a:ext cx="4157599" cy="62651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03229" y="1858399"/>
              <a:ext cx="7786758" cy="62651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143000"/>
            <a:ext cx="10287000" cy="45839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sz="6600" spc="-305" dirty="0">
                <a:latin typeface="Times New Roman" pitchFamily="18" charset="0"/>
                <a:cs typeface="Times New Roman" pitchFamily="18" charset="0"/>
              </a:rPr>
              <a:t>ƯU </a:t>
            </a:r>
            <a:r>
              <a:rPr sz="6600" spc="-570" dirty="0" smtClean="0">
                <a:latin typeface="Times New Roman" pitchFamily="18" charset="0"/>
                <a:cs typeface="Times New Roman" pitchFamily="18" charset="0"/>
              </a:rPr>
              <a:t>THẾ </a:t>
            </a:r>
            <a:r>
              <a:rPr sz="66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sz="6600" spc="-585" dirty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sz="6600" spc="-4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600" spc="-405" dirty="0">
                <a:latin typeface="Times New Roman" pitchFamily="18" charset="0"/>
                <a:cs typeface="Times New Roman" pitchFamily="18" charset="0"/>
              </a:rPr>
              <a:t>DỤNG</a:t>
            </a:r>
            <a:endParaRPr sz="6600" dirty="0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50000"/>
              </a:lnSpc>
            </a:pPr>
            <a:r>
              <a:rPr sz="6600" spc="-30" dirty="0">
                <a:latin typeface="Times New Roman" pitchFamily="18" charset="0"/>
                <a:cs typeface="Times New Roman" pitchFamily="18" charset="0"/>
              </a:rPr>
              <a:t>SÁCH </a:t>
            </a:r>
            <a:r>
              <a:rPr sz="6600" spc="-20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sz="6600" spc="-15" dirty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sz="6600" spc="-15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spc="-15" dirty="0" smtClean="0">
                <a:latin typeface="Times New Roman" pitchFamily="18" charset="0"/>
                <a:cs typeface="Times New Roman" pitchFamily="18" charset="0"/>
              </a:rPr>
            </a:br>
            <a:r>
              <a:rPr sz="6600" spc="-405" dirty="0" smtClean="0">
                <a:latin typeface="Times New Roman" pitchFamily="18" charset="0"/>
                <a:cs typeface="Times New Roman" pitchFamily="18" charset="0"/>
              </a:rPr>
              <a:t>TỰ </a:t>
            </a:r>
            <a:r>
              <a:rPr sz="6600" dirty="0">
                <a:latin typeface="Times New Roman" pitchFamily="18" charset="0"/>
                <a:cs typeface="Times New Roman" pitchFamily="18" charset="0"/>
              </a:rPr>
              <a:t>NHIÊN </a:t>
            </a:r>
            <a:r>
              <a:rPr sz="6600" spc="-114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sz="6600" dirty="0">
                <a:latin typeface="Times New Roman" pitchFamily="18" charset="0"/>
                <a:cs typeface="Times New Roman" pitchFamily="18" charset="0"/>
              </a:rPr>
              <a:t>XÃ </a:t>
            </a:r>
            <a:r>
              <a:rPr sz="6600" spc="-300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sz="6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6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0" y="228600"/>
            <a:ext cx="3200400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b="1" spc="-10" dirty="0">
                <a:solidFill>
                  <a:srgbClr val="FF0000"/>
                </a:solidFill>
                <a:latin typeface="+mj-lt"/>
                <a:cs typeface="Carlito"/>
              </a:rPr>
              <a:t>PHẦN</a:t>
            </a:r>
            <a:r>
              <a:rPr sz="6000" b="1" spc="-6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vi-VN" sz="6000" b="1" spc="-6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sz="6000" b="1" spc="-5" dirty="0" smtClean="0">
                <a:solidFill>
                  <a:srgbClr val="FF0000"/>
                </a:solidFill>
                <a:latin typeface="+mj-lt"/>
                <a:cs typeface="Carlito"/>
              </a:rPr>
              <a:t>4</a:t>
            </a:r>
            <a:endParaRPr sz="6000" dirty="0">
              <a:solidFill>
                <a:srgbClr val="FF0000"/>
              </a:solidFill>
              <a:latin typeface="+mj-lt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9189" y="3425063"/>
            <a:ext cx="2932810" cy="343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0" y="76200"/>
            <a:ext cx="48006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2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sz="4000" spc="-2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sz="4000" spc="-40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4000" spc="-9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29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27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533400"/>
            <a:ext cx="12192000" cy="6369372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496570" indent="-481965">
              <a:lnSpc>
                <a:spcPct val="100000"/>
              </a:lnSpc>
              <a:spcBef>
                <a:spcPts val="1720"/>
              </a:spcBef>
              <a:buFont typeface="Wingdings"/>
              <a:buChar char=""/>
              <a:tabLst>
                <a:tab pos="497205" algn="l"/>
                <a:tab pos="497840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Tham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gia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học tập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sz="3600" b="1" spc="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phú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11480" indent="-396240">
              <a:lnSpc>
                <a:spcPct val="100000"/>
              </a:lnSpc>
              <a:spcBef>
                <a:spcPts val="1620"/>
              </a:spcBef>
              <a:buFont typeface="Wingdings"/>
              <a:buChar char=""/>
              <a:tabLst>
                <a:tab pos="411480" algn="l"/>
                <a:tab pos="412115" algn="l"/>
              </a:tabLst>
            </a:pPr>
            <a:r>
              <a:rPr sz="3600" b="1" spc="-25" dirty="0">
                <a:latin typeface="Times New Roman" pitchFamily="18" charset="0"/>
                <a:cs typeface="Times New Roman" pitchFamily="18" charset="0"/>
              </a:rPr>
              <a:t>Trải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nghiệm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phương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thức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thông qua</a:t>
            </a:r>
            <a:r>
              <a:rPr sz="36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chơi.</a:t>
            </a:r>
          </a:p>
          <a:p>
            <a:pPr marL="411480" indent="-396240">
              <a:lnSpc>
                <a:spcPct val="100000"/>
              </a:lnSpc>
              <a:spcBef>
                <a:spcPts val="1635"/>
              </a:spcBef>
              <a:buFont typeface="Wingdings"/>
              <a:buChar char=""/>
              <a:tabLst>
                <a:tab pos="411480" algn="l"/>
                <a:tab pos="412115" algn="l"/>
              </a:tabLst>
            </a:pP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Hình thành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và phát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 duy khoa học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và khả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năng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sz="3600" b="1" spc="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học.</a:t>
            </a:r>
          </a:p>
          <a:p>
            <a:pPr marL="410845" marR="309245" indent="-396240">
              <a:lnSpc>
                <a:spcPct val="120000"/>
              </a:lnSpc>
              <a:spcBef>
                <a:spcPts val="994"/>
              </a:spcBef>
              <a:buFont typeface="Wingdings"/>
              <a:buChar char=""/>
              <a:tabLst>
                <a:tab pos="411480" algn="l"/>
                <a:tab pos="41211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Thường xuyên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hệ, vận 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kiến thức, kĩ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năng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môn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thực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tiễn.</a:t>
            </a:r>
          </a:p>
          <a:p>
            <a:pPr marL="410845" marR="5080" indent="-396240">
              <a:lnSpc>
                <a:spcPct val="120000"/>
              </a:lnSpc>
              <a:spcBef>
                <a:spcPts val="994"/>
              </a:spcBef>
              <a:buFont typeface="Wingdings"/>
              <a:buChar char=""/>
              <a:tabLst>
                <a:tab pos="411480" algn="l"/>
                <a:tab pos="412115" algn="l"/>
              </a:tabLst>
            </a:pP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 tác, 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với bạn học,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viên,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đồ dùng, phương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tiện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dạy 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học…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để phát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triển các </a:t>
            </a:r>
            <a:r>
              <a:rPr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 chất chủ yếu và </a:t>
            </a:r>
            <a:r>
              <a:rPr sz="36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 lực</a:t>
            </a:r>
            <a:r>
              <a:rPr sz="3600" b="1" spc="-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6687"/>
            <a:ext cx="12192000" cy="6691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16555" y="76200"/>
            <a:ext cx="447484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2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sz="3600" spc="-2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sz="3600" spc="-40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600" spc="-1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8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</a:p>
        </p:txBody>
      </p:sp>
      <p:sp>
        <p:nvSpPr>
          <p:cNvPr id="4" name="object 4"/>
          <p:cNvSpPr/>
          <p:nvPr/>
        </p:nvSpPr>
        <p:spPr>
          <a:xfrm>
            <a:off x="719137" y="1519300"/>
            <a:ext cx="4579874" cy="4281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39712" y="596900"/>
            <a:ext cx="11951645" cy="6134099"/>
            <a:chOff x="239712" y="596900"/>
            <a:chExt cx="10610914" cy="6134099"/>
          </a:xfrm>
        </p:grpSpPr>
        <p:sp>
          <p:nvSpPr>
            <p:cNvPr id="6" name="object 6"/>
            <p:cNvSpPr/>
            <p:nvPr/>
          </p:nvSpPr>
          <p:spPr>
            <a:xfrm>
              <a:off x="239712" y="596900"/>
              <a:ext cx="4856099" cy="6134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376" y="3106737"/>
              <a:ext cx="5349875" cy="34448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10176" y="1676400"/>
              <a:ext cx="5041900" cy="49736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58001" y="596900"/>
              <a:ext cx="4492625" cy="61245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179892"/>
            <a:ext cx="8077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0" dirty="0">
                <a:solidFill>
                  <a:srgbClr val="FF0000"/>
                </a:solidFill>
              </a:rPr>
              <a:t>ĐỐI </a:t>
            </a:r>
            <a:r>
              <a:rPr spc="-280" dirty="0">
                <a:solidFill>
                  <a:srgbClr val="FF0000"/>
                </a:solidFill>
              </a:rPr>
              <a:t>VỚI </a:t>
            </a:r>
            <a:r>
              <a:rPr spc="-395" dirty="0">
                <a:solidFill>
                  <a:srgbClr val="FF0000"/>
                </a:solidFill>
              </a:rPr>
              <a:t>TỔ </a:t>
            </a:r>
            <a:r>
              <a:rPr spc="-5" dirty="0">
                <a:solidFill>
                  <a:srgbClr val="FF0000"/>
                </a:solidFill>
                <a:latin typeface="Carlito"/>
                <a:cs typeface="Carlito"/>
              </a:rPr>
              <a:t>CHUYÊN MÔN </a:t>
            </a:r>
            <a:r>
              <a:rPr spc="-85" dirty="0">
                <a:solidFill>
                  <a:srgbClr val="FF0000"/>
                </a:solidFill>
                <a:latin typeface="Carlito"/>
                <a:cs typeface="Carlito"/>
              </a:rPr>
              <a:t>VÀ </a:t>
            </a:r>
            <a:r>
              <a:rPr spc="-15" dirty="0">
                <a:solidFill>
                  <a:srgbClr val="FF0000"/>
                </a:solidFill>
                <a:latin typeface="Carlito"/>
                <a:cs typeface="Carlito"/>
              </a:rPr>
              <a:t>GIÁO</a:t>
            </a:r>
            <a:r>
              <a:rPr spc="-6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pc="-5" dirty="0">
                <a:solidFill>
                  <a:srgbClr val="FF0000"/>
                </a:solidFill>
                <a:latin typeface="Carlito"/>
                <a:cs typeface="Carlito"/>
              </a:rPr>
              <a:t>VIÊN: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29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681329"/>
            <a:ext cx="12039600" cy="6208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471170" algn="l"/>
                <a:tab pos="471805" algn="l"/>
              </a:tabLst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Thuận lợi trong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kế hoạch dạy</a:t>
            </a:r>
            <a:r>
              <a:rPr sz="2800" b="1" spc="13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76250" indent="-464184">
              <a:lnSpc>
                <a:spcPct val="100000"/>
              </a:lnSpc>
              <a:spcBef>
                <a:spcPts val="1455"/>
              </a:spcBef>
              <a:buFont typeface="Wingdings"/>
              <a:buChar char=""/>
              <a:tabLst>
                <a:tab pos="475615" algn="l"/>
                <a:tab pos="476884" algn="l"/>
              </a:tabLst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Phù hợp với nhiều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học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sz="2800" b="1" spc="1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nhau.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08305" marR="135255" indent="-396240">
              <a:lnSpc>
                <a:spcPct val="120000"/>
              </a:lnSpc>
              <a:spcBef>
                <a:spcPts val="1005"/>
              </a:spcBef>
              <a:buFont typeface="Wingdings"/>
              <a:buChar char=""/>
              <a:tabLst>
                <a:tab pos="475615" algn="l"/>
                <a:tab pos="476884" algn="l"/>
              </a:tabLst>
            </a:pPr>
            <a:r>
              <a:rPr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Sử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dụng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đa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dạng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linh hoạt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hình thức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tổ chức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dạy học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theo hướng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 với học</a:t>
            </a:r>
            <a:r>
              <a:rPr sz="28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sinh.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08940" indent="-396240">
              <a:lnSpc>
                <a:spcPct val="100000"/>
              </a:lnSpc>
              <a:spcBef>
                <a:spcPts val="145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Dễ dàng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 hợp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các vấn đề giáo</a:t>
            </a:r>
            <a:r>
              <a:rPr sz="2800" b="1" spc="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dục.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08940" indent="-396240">
              <a:lnSpc>
                <a:spcPct val="100000"/>
              </a:lnSpc>
              <a:spcBef>
                <a:spcPts val="145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Dễ dàng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thực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hiện đánh giá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thường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xuyên năng lực học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sinh,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đặc biệt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sz="2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 lực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sz="2800" b="1" spc="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08305" marR="5080" indent="-396240">
              <a:lnSpc>
                <a:spcPct val="120000"/>
              </a:lnSpc>
              <a:spcBef>
                <a:spcPts val="100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Được khai thác các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 tài nguyên mở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để thiết kế kế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hoạch bài dạy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(thông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hệ thống các video 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điện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tử </a:t>
            </a:r>
            <a:r>
              <a:rPr sz="2800" b="1" dirty="0">
                <a:latin typeface="Times New Roman" pitchFamily="18" charset="0"/>
                <a:cs typeface="Times New Roman" pitchFamily="18" charset="0"/>
              </a:rPr>
              <a:t>hỗ trợ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hoạt động dạy học,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sách thiết kế bài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giảng, hình ảnh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sz="2800" b="1" spc="3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học…).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408940" indent="-396240">
              <a:lnSpc>
                <a:spcPct val="100000"/>
              </a:lnSpc>
              <a:spcBef>
                <a:spcPts val="145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sz="2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 vấn và hỗ trợ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trực tiếp, tận tâm từ </a:t>
            </a:r>
            <a:r>
              <a:rPr sz="2800" b="1" spc="-10" dirty="0">
                <a:latin typeface="Times New Roman" pitchFamily="18" charset="0"/>
                <a:cs typeface="Times New Roman" pitchFamily="18" charset="0"/>
              </a:rPr>
              <a:t>nhóm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2800" b="1" spc="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giả.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43400" y="238471"/>
            <a:ext cx="358140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spc="-19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sz="5400" spc="-25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spc="-29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67842" y="6444081"/>
            <a:ext cx="11374755" cy="189230"/>
            <a:chOff x="567842" y="6444081"/>
            <a:chExt cx="11374755" cy="189230"/>
          </a:xfrm>
        </p:grpSpPr>
        <p:sp>
          <p:nvSpPr>
            <p:cNvPr id="5" name="object 5"/>
            <p:cNvSpPr/>
            <p:nvPr/>
          </p:nvSpPr>
          <p:spPr>
            <a:xfrm>
              <a:off x="567842" y="6448653"/>
              <a:ext cx="797966" cy="182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71376" y="6444081"/>
              <a:ext cx="170688" cy="188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" y="1295400"/>
            <a:ext cx="12192000" cy="514307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105"/>
              </a:spcBef>
              <a:buClr>
                <a:srgbClr val="C55A11"/>
              </a:buClr>
              <a:buFont typeface="Wingdings"/>
              <a:buChar char=""/>
              <a:tabLst>
                <a:tab pos="469265" algn="l"/>
                <a:tab pos="470534" algn="l"/>
              </a:tabLst>
            </a:pPr>
            <a:r>
              <a:rPr lang="vi-VN" sz="6000" b="1" spc="-10" dirty="0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Quan điểm biên soạn sách</a:t>
            </a:r>
            <a:endParaRPr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Clr>
                <a:srgbClr val="C55A11"/>
              </a:buClr>
              <a:buFont typeface="Wingdings"/>
              <a:buChar char=""/>
              <a:tabLst>
                <a:tab pos="469265" algn="l"/>
                <a:tab pos="470534" algn="l"/>
              </a:tabLst>
            </a:pPr>
            <a:r>
              <a:rPr lang="vi-VN" sz="6000" b="1" spc="-315" dirty="0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Cấu  trúc  sách  và  cấu  trúc  bài  học</a:t>
            </a:r>
            <a:endParaRPr sz="60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Clr>
                <a:srgbClr val="C55A11"/>
              </a:buClr>
              <a:buFont typeface="Wingdings"/>
              <a:buChar char=""/>
              <a:tabLst>
                <a:tab pos="469265" algn="l"/>
                <a:tab pos="470534" algn="l"/>
              </a:tabLst>
            </a:pPr>
            <a:r>
              <a:rPr sz="6000" b="1" spc="-24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sz="6000" b="1" spc="-14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sz="6000" b="1" spc="-18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sz="6000" b="1" spc="-26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sz="6000" b="1" spc="3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000" b="1" spc="-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sz="6000" dirty="0">
              <a:latin typeface="Times New Roman" pitchFamily="18" charset="0"/>
              <a:cs typeface="Times New Roman" pitchFamily="18" charset="0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Clr>
                <a:srgbClr val="C55A11"/>
              </a:buClr>
              <a:buFont typeface="Wingdings"/>
              <a:buChar char=""/>
              <a:tabLst>
                <a:tab pos="469265" algn="l"/>
                <a:tab pos="470534" algn="l"/>
              </a:tabLst>
            </a:pPr>
            <a:r>
              <a:rPr sz="6000" b="1" spc="-254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Ưu </a:t>
            </a:r>
            <a:r>
              <a:rPr sz="6000" b="1" spc="-11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sz="6000" b="1" spc="-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sz="6000" b="1" spc="-16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lựa </a:t>
            </a:r>
            <a:r>
              <a:rPr sz="6000" b="1" spc="-26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sz="6000" b="1" spc="-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sách </a:t>
            </a:r>
            <a:r>
              <a:rPr sz="6000" b="1" spc="-1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sz="6000" b="1" spc="-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khoa </a:t>
            </a:r>
            <a:r>
              <a:rPr sz="6000" b="1" spc="-35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Tự </a:t>
            </a:r>
            <a:r>
              <a:rPr sz="6000" b="1" spc="-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nhiên </a:t>
            </a:r>
            <a:r>
              <a:rPr sz="6000" b="1" spc="-25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sz="6000" b="1" spc="-3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xã </a:t>
            </a:r>
            <a:r>
              <a:rPr sz="6000" b="1" spc="-170" dirty="0" err="1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sz="6000" b="1" spc="80" dirty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6000" b="1" spc="-5" dirty="0" smtClean="0">
                <a:solidFill>
                  <a:srgbClr val="01000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326874" cy="6881045"/>
            <a:chOff x="0" y="0"/>
            <a:chExt cx="12326874" cy="688104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7842" y="6448653"/>
              <a:ext cx="797966" cy="182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86031" y="6444081"/>
              <a:ext cx="256031" cy="188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04912"/>
              <a:ext cx="3962400" cy="55784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90800" y="1224850"/>
              <a:ext cx="3962400" cy="5656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05400" y="1178749"/>
              <a:ext cx="4048125" cy="57022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23250" y="889232"/>
              <a:ext cx="4103624" cy="57641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320" y="3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31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447800"/>
            <a:ext cx="12192000" cy="440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sz="6600" dirty="0" smtClean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sz="6600" spc="-5" dirty="0">
                <a:latin typeface="Times New Roman" pitchFamily="18" charset="0"/>
                <a:cs typeface="Times New Roman" pitchFamily="18" charset="0"/>
              </a:rPr>
              <a:t>ĐIỂM BIÊN</a:t>
            </a:r>
            <a:r>
              <a:rPr sz="66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600" dirty="0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sz="6600" dirty="0" smtClean="0">
                <a:latin typeface="Times New Roman" pitchFamily="18" charset="0"/>
                <a:cs typeface="Times New Roman" pitchFamily="18" charset="0"/>
              </a:rPr>
              <a:t>SÁCH </a:t>
            </a:r>
            <a:r>
              <a:rPr sz="6600" dirty="0">
                <a:latin typeface="Times New Roman" pitchFamily="18" charset="0"/>
                <a:cs typeface="Times New Roman" pitchFamily="18" charset="0"/>
              </a:rPr>
              <a:t>GIÁO KHOA 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sz="6600" spc="-405" dirty="0" smtClean="0">
                <a:latin typeface="Times New Roman" pitchFamily="18" charset="0"/>
                <a:cs typeface="Times New Roman" pitchFamily="18" charset="0"/>
              </a:rPr>
              <a:t>TỰ </a:t>
            </a:r>
            <a:r>
              <a:rPr sz="6600" spc="-360" dirty="0">
                <a:latin typeface="Times New Roman" pitchFamily="18" charset="0"/>
                <a:cs typeface="Times New Roman" pitchFamily="18" charset="0"/>
              </a:rPr>
              <a:t>NHIÊN </a:t>
            </a:r>
            <a:r>
              <a:rPr sz="6600" spc="-545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sz="6600" spc="-509" dirty="0">
                <a:latin typeface="Times New Roman" pitchFamily="18" charset="0"/>
                <a:cs typeface="Times New Roman" pitchFamily="18" charset="0"/>
              </a:rPr>
              <a:t>XÃ </a:t>
            </a:r>
            <a:r>
              <a:rPr sz="6600" spc="-300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sz="6600" spc="-2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0" y="533400"/>
            <a:ext cx="3048000" cy="8431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sz="5400" b="1" spc="-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771376" y="6444081"/>
            <a:ext cx="170688" cy="188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4200" y="76200"/>
            <a:ext cx="6400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sz="4400" spc="-19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sz="4400" spc="-3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sz="4400" spc="-1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spc="-39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820600"/>
            <a:ext cx="12191999" cy="57676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494030" indent="-481965">
              <a:lnSpc>
                <a:spcPct val="100000"/>
              </a:lnSpc>
              <a:spcBef>
                <a:spcPts val="1095"/>
              </a:spcBef>
              <a:buFont typeface="Wingdings"/>
              <a:buChar char=""/>
              <a:tabLst>
                <a:tab pos="494030" algn="l"/>
                <a:tab pos="49466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định hướng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đổi mới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giáo dục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sz="36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thông.</a:t>
            </a:r>
          </a:p>
          <a:p>
            <a:pPr marL="500380" indent="-488315">
              <a:lnSpc>
                <a:spcPct val="100000"/>
              </a:lnSpc>
              <a:spcBef>
                <a:spcPts val="1000"/>
              </a:spcBef>
              <a:buFont typeface="Wingdings"/>
              <a:buChar char=""/>
              <a:tabLst>
                <a:tab pos="500380" algn="l"/>
                <a:tab pos="50101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Bám sát tiêu chuẩn sách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sz="36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mới.</a:t>
            </a:r>
          </a:p>
          <a:p>
            <a:pPr marL="408940" indent="-396240">
              <a:lnSpc>
                <a:spcPct val="100000"/>
              </a:lnSpc>
              <a:spcBef>
                <a:spcPts val="994"/>
              </a:spcBef>
              <a:buFont typeface="Wingdings"/>
              <a:buChar char=""/>
              <a:tabLst>
                <a:tab pos="408940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Thể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hiện tư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tưởng chủ</a:t>
            </a:r>
            <a:r>
              <a:rPr sz="36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đạo: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430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Đảm bảo chuẩn mực, khoa học,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sz="36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đại,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505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Đảm bảo tính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sz="3600" b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tâm,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495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Học sinh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tự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sáng tạo và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phát triển năng</a:t>
            </a:r>
            <a:r>
              <a:rPr sz="36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lực,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505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Chú trọng dạy học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sz="36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hợp,</a:t>
            </a:r>
          </a:p>
          <a:p>
            <a:pPr marL="866140" lvl="1" indent="-396875">
              <a:lnSpc>
                <a:spcPct val="100000"/>
              </a:lnSpc>
              <a:spcBef>
                <a:spcPts val="505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Khai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thác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tối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đa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nghiệm </a:t>
            </a:r>
            <a:r>
              <a:rPr sz="3600" b="1" dirty="0">
                <a:latin typeface="Times New Roman" pitchFamily="18" charset="0"/>
                <a:cs typeface="Times New Roman" pitchFamily="18" charset="0"/>
              </a:rPr>
              <a:t>thực tiễn của học</a:t>
            </a:r>
            <a:r>
              <a:rPr sz="36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5" dirty="0">
                <a:latin typeface="Times New Roman" pitchFamily="18" charset="0"/>
                <a:cs typeface="Times New Roman" pitchFamily="18" charset="0"/>
              </a:rPr>
              <a:t>sinh,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565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3600" b="1" dirty="0">
                <a:latin typeface="Times New Roman" pitchFamily="18" charset="0"/>
                <a:cs typeface="Times New Roman" pitchFamily="18" charset="0"/>
              </a:rPr>
              <a:t>Đảm bảo tính mở,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sz="3600" b="1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hoạt.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7842" y="6444081"/>
            <a:ext cx="11374755" cy="189230"/>
            <a:chOff x="567842" y="6444081"/>
            <a:chExt cx="11374755" cy="189230"/>
          </a:xfrm>
        </p:grpSpPr>
        <p:sp>
          <p:nvSpPr>
            <p:cNvPr id="5" name="object 5"/>
            <p:cNvSpPr/>
            <p:nvPr/>
          </p:nvSpPr>
          <p:spPr>
            <a:xfrm>
              <a:off x="11771376" y="6444081"/>
              <a:ext cx="170688" cy="1889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7842" y="6448653"/>
              <a:ext cx="797966" cy="182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" y="990600"/>
            <a:ext cx="8000999" cy="50763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705"/>
              </a:spcBef>
            </a:pPr>
            <a:r>
              <a:rPr lang="en-US" sz="5400" spc="-585" dirty="0" smtClean="0"/>
              <a:t>  </a:t>
            </a:r>
            <a:r>
              <a:rPr sz="5400" spc="-585" dirty="0" smtClean="0"/>
              <a:t>CẤU </a:t>
            </a:r>
            <a:r>
              <a:rPr sz="5400" dirty="0">
                <a:latin typeface="Carlito"/>
                <a:cs typeface="Carlito"/>
              </a:rPr>
              <a:t>TRÚC </a:t>
            </a:r>
            <a:r>
              <a:rPr sz="5400" spc="-30" dirty="0">
                <a:latin typeface="Carlito"/>
                <a:cs typeface="Carlito"/>
              </a:rPr>
              <a:t>SÁCH </a:t>
            </a:r>
            <a:r>
              <a:rPr sz="5400" spc="-114" dirty="0">
                <a:latin typeface="Carlito"/>
                <a:cs typeface="Carlito"/>
              </a:rPr>
              <a:t>VÀ </a:t>
            </a:r>
            <a:r>
              <a:rPr lang="en-US" sz="5400" spc="-114" dirty="0" smtClean="0">
                <a:latin typeface="Carlito"/>
                <a:cs typeface="Carlito"/>
              </a:rPr>
              <a:t/>
            </a:r>
            <a:br>
              <a:rPr lang="en-US" sz="5400" spc="-114" dirty="0" smtClean="0">
                <a:latin typeface="Carlito"/>
                <a:cs typeface="Carlito"/>
              </a:rPr>
            </a:br>
            <a:r>
              <a:rPr sz="5400" spc="-585" dirty="0" smtClean="0"/>
              <a:t>CẤU </a:t>
            </a:r>
            <a:r>
              <a:rPr sz="5400" dirty="0">
                <a:latin typeface="Carlito"/>
                <a:cs typeface="Carlito"/>
              </a:rPr>
              <a:t>TRÚC </a:t>
            </a:r>
            <a:r>
              <a:rPr sz="5400" spc="-15" dirty="0" smtClean="0">
                <a:latin typeface="Carlito"/>
                <a:cs typeface="Carlito"/>
              </a:rPr>
              <a:t>BÀI </a:t>
            </a:r>
            <a:r>
              <a:rPr sz="5400" spc="-565" dirty="0"/>
              <a:t>HỌC  </a:t>
            </a:r>
            <a:r>
              <a:rPr lang="en-US" sz="5400" spc="-565" dirty="0" smtClean="0"/>
              <a:t/>
            </a:r>
            <a:br>
              <a:rPr lang="en-US" sz="5400" spc="-565" dirty="0" smtClean="0"/>
            </a:br>
            <a:r>
              <a:rPr sz="5400" spc="-10" dirty="0" smtClean="0">
                <a:latin typeface="Carlito"/>
                <a:cs typeface="Carlito"/>
              </a:rPr>
              <a:t>TRONG</a:t>
            </a:r>
            <a:r>
              <a:rPr lang="en-US" sz="5400" dirty="0" smtClean="0">
                <a:latin typeface="Carlito"/>
                <a:cs typeface="Carlito"/>
              </a:rPr>
              <a:t> </a:t>
            </a:r>
            <a:r>
              <a:rPr sz="5400" spc="-30" dirty="0" smtClean="0">
                <a:latin typeface="Carlito"/>
                <a:cs typeface="Carlito"/>
              </a:rPr>
              <a:t>SÁCH </a:t>
            </a:r>
            <a:r>
              <a:rPr lang="en-US" sz="5400" spc="-30" dirty="0" smtClean="0">
                <a:latin typeface="Carlito"/>
                <a:cs typeface="Carlito"/>
              </a:rPr>
              <a:t/>
            </a:r>
            <a:br>
              <a:rPr lang="en-US" sz="5400" spc="-30" dirty="0" smtClean="0">
                <a:latin typeface="Carlito"/>
                <a:cs typeface="Carlito"/>
              </a:rPr>
            </a:br>
            <a:r>
              <a:rPr sz="5400" spc="-405" dirty="0" smtClean="0"/>
              <a:t>TỰ </a:t>
            </a:r>
            <a:r>
              <a:rPr sz="5400" dirty="0">
                <a:latin typeface="Carlito"/>
                <a:cs typeface="Carlito"/>
              </a:rPr>
              <a:t>NHIÊN </a:t>
            </a:r>
            <a:r>
              <a:rPr sz="5400" spc="-114" dirty="0">
                <a:latin typeface="Carlito"/>
                <a:cs typeface="Carlito"/>
              </a:rPr>
              <a:t>VÀ </a:t>
            </a:r>
            <a:r>
              <a:rPr sz="5400" spc="-5" dirty="0">
                <a:latin typeface="Carlito"/>
                <a:cs typeface="Carlito"/>
              </a:rPr>
              <a:t>XÃ </a:t>
            </a:r>
            <a:r>
              <a:rPr sz="5400" spc="-300" dirty="0"/>
              <a:t>HỘI</a:t>
            </a:r>
            <a:r>
              <a:rPr sz="5400" spc="40" dirty="0"/>
              <a:t> </a:t>
            </a:r>
            <a:r>
              <a:rPr sz="5400" dirty="0">
                <a:latin typeface="Carlito"/>
                <a:cs typeface="Carlito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00400" y="304800"/>
            <a:ext cx="3124201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sz="5400" b="1" spc="-9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67600" y="1828800"/>
            <a:ext cx="4724400" cy="502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4800" y="0"/>
            <a:ext cx="37916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25" dirty="0">
                <a:solidFill>
                  <a:srgbClr val="FF0000"/>
                </a:solidFill>
                <a:latin typeface="+mj-lt"/>
              </a:rPr>
              <a:t>CẤU </a:t>
            </a:r>
            <a:r>
              <a:rPr lang="vi-VN" sz="4400" spc="-425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4400" spc="-434" dirty="0" smtClean="0">
                <a:solidFill>
                  <a:srgbClr val="FF0000"/>
                </a:solidFill>
                <a:latin typeface="+mj-lt"/>
              </a:rPr>
              <a:t>TRÚC</a:t>
            </a:r>
            <a:r>
              <a:rPr sz="4400" spc="-44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spc="-44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sz="4400" spc="-500" dirty="0" smtClean="0">
                <a:solidFill>
                  <a:srgbClr val="FF0000"/>
                </a:solidFill>
                <a:latin typeface="+mj-lt"/>
              </a:rPr>
              <a:t>SÁCH</a:t>
            </a:r>
            <a:endParaRPr sz="4400" spc="-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142" y="6464909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/0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/2</a:t>
            </a:r>
            <a:r>
              <a:rPr sz="1200" spc="5" dirty="0">
                <a:solidFill>
                  <a:srgbClr val="FFFFFF"/>
                </a:solidFill>
                <a:latin typeface="Carlito"/>
                <a:cs typeface="Carlito"/>
              </a:rPr>
              <a:t>0</a:t>
            </a: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726502"/>
            <a:ext cx="11811000" cy="5902898"/>
          </a:xfrm>
          <a:prstGeom prst="rect">
            <a:avLst/>
          </a:prstGeom>
        </p:spPr>
        <p:txBody>
          <a:bodyPr vert="horz" wrap="square" lIns="0" tIns="212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3200" b="1" dirty="0">
                <a:latin typeface="Times New Roman" pitchFamily="18" charset="0"/>
                <a:cs typeface="Times New Roman" pitchFamily="18" charset="0"/>
              </a:rPr>
              <a:t>Gồm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29 bài,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sắp </a:t>
            </a:r>
            <a:r>
              <a:rPr sz="3200" b="1" spc="-10" dirty="0">
                <a:latin typeface="Times New Roman" pitchFamily="18" charset="0"/>
                <a:cs typeface="Times New Roman" pitchFamily="18" charset="0"/>
              </a:rPr>
              <a:t>xếp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thành 2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phần lớn,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phần gồm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3 chủ</a:t>
            </a:r>
            <a:r>
              <a:rPr sz="3200" b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đề: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408940" indent="-396240">
              <a:lnSpc>
                <a:spcPct val="100000"/>
              </a:lnSpc>
              <a:spcBef>
                <a:spcPts val="157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sz="3200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hội: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Gia</a:t>
            </a:r>
            <a:r>
              <a:rPr sz="32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đình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sz="3200" b="1" spc="-15" dirty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sz="3200" b="1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học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1070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3: Cộng đồng địa</a:t>
            </a:r>
            <a:r>
              <a:rPr sz="3200" b="1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phương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408940" indent="-396240">
              <a:lnSpc>
                <a:spcPct val="100000"/>
              </a:lnSpc>
              <a:spcBef>
                <a:spcPts val="1585"/>
              </a:spcBef>
              <a:buFont typeface="Wingdings"/>
              <a:buChar char=""/>
              <a:tabLst>
                <a:tab pos="408305" algn="l"/>
                <a:tab pos="408940" algn="l"/>
              </a:tabLst>
            </a:pPr>
            <a:r>
              <a:rPr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sz="3200" b="1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nhiên: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  <a:p>
            <a:pPr marL="866140" lvl="1" indent="-396875">
              <a:lnSpc>
                <a:spcPct val="100000"/>
              </a:lnSpc>
              <a:spcBef>
                <a:spcPts val="1065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Thực vật và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sz="3200" b="1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vật</a:t>
            </a:r>
          </a:p>
          <a:p>
            <a:pPr marL="866140" lvl="1" indent="-396875">
              <a:lnSpc>
                <a:spcPct val="100000"/>
              </a:lnSpc>
              <a:spcBef>
                <a:spcPts val="1085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5: Con người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và sức</a:t>
            </a:r>
            <a:r>
              <a:rPr sz="3200" b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khoẻ</a:t>
            </a:r>
          </a:p>
          <a:p>
            <a:pPr marL="866140" lvl="1" indent="-396875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866140" algn="l"/>
                <a:tab pos="866775" algn="l"/>
              </a:tabLst>
            </a:pP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sz="3200" b="1" spc="-25" dirty="0">
                <a:latin typeface="Times New Roman" pitchFamily="18" charset="0"/>
                <a:cs typeface="Times New Roman" pitchFamily="18" charset="0"/>
              </a:rPr>
              <a:t>Trái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Đất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sz="3200" b="1" spc="-5" dirty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sz="32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>
                <a:latin typeface="Times New Roman" pitchFamily="18" charset="0"/>
                <a:cs typeface="Times New Roman" pitchFamily="18" charset="0"/>
              </a:rPr>
              <a:t>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655</Words>
  <Application>Microsoft Office PowerPoint</Application>
  <PresentationFormat>Custom</PresentationFormat>
  <Paragraphs>111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TỰ NHIÊN VÀ XÃ HỘI 2</vt:lpstr>
      <vt:lpstr>NỘI DUNG</vt:lpstr>
      <vt:lpstr>     QUAN ĐIỂM BIÊN SOẠN  SÁCH GIÁO KHOA  TỰ NHIÊN VÀ XÃ HỘI 2</vt:lpstr>
      <vt:lpstr>QUAN ĐIỂM BIÊN SOẠN</vt:lpstr>
      <vt:lpstr>  CẤU TRÚC SÁCH VÀ  CẤU TRÚC BÀI HỌC   TRONG SÁCH  TỰ NHIÊN VÀ XÃ HỘI 2</vt:lpstr>
      <vt:lpstr>CẤU  TRÚC  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CẤU  TRÚC  SÁCH</vt:lpstr>
      <vt:lpstr>CẤU  TRÚC BÀI HỌC</vt:lpstr>
      <vt:lpstr>CẤU  TRÚC BÀI HỌC</vt:lpstr>
      <vt:lpstr>CẤU TRÚC BÀI HỌC</vt:lpstr>
      <vt:lpstr>CẤU TRÚC BÀI HỌC</vt:lpstr>
      <vt:lpstr>Bài  học hình thành kiến thức mới</vt:lpstr>
      <vt:lpstr>Bài học thực hành, trải nghiệm thực tiễn</vt:lpstr>
      <vt:lpstr>Bài ôn tập chủ đề</vt:lpstr>
      <vt:lpstr>     NHỮNG ĐIỂM MỚI  CỦA SÁCH GIÁO KHOA  TỰ NHIÊN VÀ XÃ HỘI 2</vt:lpstr>
      <vt:lpstr>PowerPoint Presentation</vt:lpstr>
      <vt:lpstr>PowerPoint Presentation</vt:lpstr>
      <vt:lpstr>PowerPoint Presentation</vt:lpstr>
      <vt:lpstr>ƯU THẾ KHI SỬ DỤNG SÁCH GIÁO KHOA  TỰ NHIÊN VÀ XÃ HỘI 2</vt:lpstr>
      <vt:lpstr>ĐỐI VỚI HỌC SINH</vt:lpstr>
      <vt:lpstr>ĐỐI VỚI HỌC SINH</vt:lpstr>
      <vt:lpstr>ĐỐI VỚI TỔ CHUYÊN MÔN VÀ GIÁO VIÊN: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hao luc</dc:creator>
  <cp:lastModifiedBy>ADMIN</cp:lastModifiedBy>
  <cp:revision>84</cp:revision>
  <dcterms:created xsi:type="dcterms:W3CDTF">2021-08-02T10:58:12Z</dcterms:created>
  <dcterms:modified xsi:type="dcterms:W3CDTF">2021-08-26T10:58:57Z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2021-08-02T00:00:00Z</vt:filetime>
  </property>
</Properties>
</file>